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Lst>
  <p:notesMasterIdLst>
    <p:notesMasterId r:id="rId70"/>
  </p:notesMasterIdLst>
  <p:handoutMasterIdLst>
    <p:handoutMasterId r:id="rId71"/>
  </p:handoutMasterIdLst>
  <p:sldIdLst>
    <p:sldId id="275" r:id="rId2"/>
    <p:sldId id="763" r:id="rId3"/>
    <p:sldId id="740" r:id="rId4"/>
    <p:sldId id="741" r:id="rId5"/>
    <p:sldId id="742" r:id="rId6"/>
    <p:sldId id="743" r:id="rId7"/>
    <p:sldId id="744" r:id="rId8"/>
    <p:sldId id="745" r:id="rId9"/>
    <p:sldId id="805" r:id="rId10"/>
    <p:sldId id="746" r:id="rId11"/>
    <p:sldId id="747" r:id="rId12"/>
    <p:sldId id="748" r:id="rId13"/>
    <p:sldId id="806" r:id="rId14"/>
    <p:sldId id="749" r:id="rId15"/>
    <p:sldId id="750" r:id="rId16"/>
    <p:sldId id="751" r:id="rId17"/>
    <p:sldId id="752" r:id="rId18"/>
    <p:sldId id="753" r:id="rId19"/>
    <p:sldId id="754" r:id="rId20"/>
    <p:sldId id="755" r:id="rId21"/>
    <p:sldId id="756" r:id="rId22"/>
    <p:sldId id="757" r:id="rId23"/>
    <p:sldId id="758" r:id="rId24"/>
    <p:sldId id="807" r:id="rId25"/>
    <p:sldId id="808" r:id="rId26"/>
    <p:sldId id="809" r:id="rId27"/>
    <p:sldId id="810" r:id="rId28"/>
    <p:sldId id="824" r:id="rId29"/>
    <p:sldId id="823" r:id="rId30"/>
    <p:sldId id="760" r:id="rId31"/>
    <p:sldId id="812" r:id="rId32"/>
    <p:sldId id="766" r:id="rId33"/>
    <p:sldId id="764" r:id="rId34"/>
    <p:sldId id="767" r:id="rId35"/>
    <p:sldId id="768" r:id="rId36"/>
    <p:sldId id="813" r:id="rId37"/>
    <p:sldId id="814" r:id="rId38"/>
    <p:sldId id="815" r:id="rId39"/>
    <p:sldId id="771" r:id="rId40"/>
    <p:sldId id="772" r:id="rId41"/>
    <p:sldId id="774" r:id="rId42"/>
    <p:sldId id="773" r:id="rId43"/>
    <p:sldId id="777" r:id="rId44"/>
    <p:sldId id="778" r:id="rId45"/>
    <p:sldId id="779" r:id="rId46"/>
    <p:sldId id="780" r:id="rId47"/>
    <p:sldId id="781" r:id="rId48"/>
    <p:sldId id="816" r:id="rId49"/>
    <p:sldId id="782" r:id="rId50"/>
    <p:sldId id="784" r:id="rId51"/>
    <p:sldId id="785" r:id="rId52"/>
    <p:sldId id="786" r:id="rId53"/>
    <p:sldId id="787" r:id="rId54"/>
    <p:sldId id="818" r:id="rId55"/>
    <p:sldId id="790" r:id="rId56"/>
    <p:sldId id="819" r:id="rId57"/>
    <p:sldId id="820" r:id="rId58"/>
    <p:sldId id="791" r:id="rId59"/>
    <p:sldId id="793" r:id="rId60"/>
    <p:sldId id="825" r:id="rId61"/>
    <p:sldId id="826" r:id="rId62"/>
    <p:sldId id="827" r:id="rId63"/>
    <p:sldId id="794" r:id="rId64"/>
    <p:sldId id="795" r:id="rId65"/>
    <p:sldId id="796" r:id="rId66"/>
    <p:sldId id="732" r:id="rId67"/>
    <p:sldId id="829" r:id="rId68"/>
    <p:sldId id="828" r:id="rId69"/>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9"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ego Kalume" initials="DK" lastIdx="1" clrIdx="0">
    <p:extLst>
      <p:ext uri="{19B8F6BF-5375-455C-9EA6-DF929625EA0E}">
        <p15:presenceInfo xmlns:p15="http://schemas.microsoft.com/office/powerpoint/2012/main" userId="0fda8211b6f919ab" providerId="Windows Live"/>
      </p:ext>
    </p:extLst>
  </p:cmAuthor>
  <p:cmAuthor id="2" name="Thieblemont, Alexandre" initials="TA" lastIdx="1" clrIdx="1">
    <p:extLst>
      <p:ext uri="{19B8F6BF-5375-455C-9EA6-DF929625EA0E}">
        <p15:presenceInfo xmlns:p15="http://schemas.microsoft.com/office/powerpoint/2012/main" userId="S-1-5-21-3144203931-178755620-3096284618-444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0130"/>
    <a:srgbClr val="800000"/>
    <a:srgbClr val="CCADAD"/>
    <a:srgbClr val="AC6969"/>
    <a:srgbClr val="8F0000"/>
    <a:srgbClr val="770000"/>
    <a:srgbClr val="FF9B9B"/>
    <a:srgbClr val="FF2F2F"/>
    <a:srgbClr val="C80000"/>
    <a:srgbClr val="AFA7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95" autoAdjust="0"/>
    <p:restoredTop sz="95226" autoAdjust="0"/>
  </p:normalViewPr>
  <p:slideViewPr>
    <p:cSldViewPr snapToGrid="0" snapToObjects="1">
      <p:cViewPr varScale="1">
        <p:scale>
          <a:sx n="88" d="100"/>
          <a:sy n="88" d="100"/>
        </p:scale>
        <p:origin x="792" y="64"/>
      </p:cViewPr>
      <p:guideLst>
        <p:guide orient="horz" pos="509"/>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76" d="100"/>
          <a:sy n="76" d="100"/>
        </p:scale>
        <p:origin x="2918"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498EAD-6581-194E-A57E-DE45FE334E86}" type="datetimeFigureOut">
              <a:rPr lang="fr-FR" smtClean="0"/>
              <a:t>08/11/2021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F902DA-30F8-D741-B13D-E060E5799F64}" type="slidenum">
              <a:rPr lang="fr-FR" smtClean="0"/>
              <a:t>‹N°›</a:t>
            </a:fld>
            <a:endParaRPr lang="fr-FR"/>
          </a:p>
        </p:txBody>
      </p:sp>
    </p:spTree>
    <p:extLst>
      <p:ext uri="{BB962C8B-B14F-4D97-AF65-F5344CB8AC3E}">
        <p14:creationId xmlns:p14="http://schemas.microsoft.com/office/powerpoint/2010/main" val="8323159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32A467-0C5A-AC4A-8ADC-86CE54B10D05}" type="datetimeFigureOut">
              <a:rPr lang="fr-FR" smtClean="0"/>
              <a:t>08/11/2021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424ED-AD3B-9244-9118-4E653F6AFB16}" type="slidenum">
              <a:rPr lang="fr-FR" smtClean="0"/>
              <a:t>‹N°›</a:t>
            </a:fld>
            <a:endParaRPr lang="fr-FR"/>
          </a:p>
        </p:txBody>
      </p:sp>
    </p:spTree>
    <p:extLst>
      <p:ext uri="{BB962C8B-B14F-4D97-AF65-F5344CB8AC3E}">
        <p14:creationId xmlns:p14="http://schemas.microsoft.com/office/powerpoint/2010/main" val="452904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32</a:t>
            </a:fld>
            <a:endParaRPr lang="fr-FR"/>
          </a:p>
        </p:txBody>
      </p:sp>
    </p:spTree>
    <p:extLst>
      <p:ext uri="{BB962C8B-B14F-4D97-AF65-F5344CB8AC3E}">
        <p14:creationId xmlns:p14="http://schemas.microsoft.com/office/powerpoint/2010/main" val="3947466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42</a:t>
            </a:fld>
            <a:endParaRPr lang="fr-FR"/>
          </a:p>
        </p:txBody>
      </p:sp>
    </p:spTree>
    <p:extLst>
      <p:ext uri="{BB962C8B-B14F-4D97-AF65-F5344CB8AC3E}">
        <p14:creationId xmlns:p14="http://schemas.microsoft.com/office/powerpoint/2010/main" val="2997192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43</a:t>
            </a:fld>
            <a:endParaRPr lang="fr-FR"/>
          </a:p>
        </p:txBody>
      </p:sp>
    </p:spTree>
    <p:extLst>
      <p:ext uri="{BB962C8B-B14F-4D97-AF65-F5344CB8AC3E}">
        <p14:creationId xmlns:p14="http://schemas.microsoft.com/office/powerpoint/2010/main" val="3447551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44</a:t>
            </a:fld>
            <a:endParaRPr lang="fr-FR"/>
          </a:p>
        </p:txBody>
      </p:sp>
    </p:spTree>
    <p:extLst>
      <p:ext uri="{BB962C8B-B14F-4D97-AF65-F5344CB8AC3E}">
        <p14:creationId xmlns:p14="http://schemas.microsoft.com/office/powerpoint/2010/main" val="27418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45</a:t>
            </a:fld>
            <a:endParaRPr lang="fr-FR"/>
          </a:p>
        </p:txBody>
      </p:sp>
    </p:spTree>
    <p:extLst>
      <p:ext uri="{BB962C8B-B14F-4D97-AF65-F5344CB8AC3E}">
        <p14:creationId xmlns:p14="http://schemas.microsoft.com/office/powerpoint/2010/main" val="726665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46</a:t>
            </a:fld>
            <a:endParaRPr lang="fr-FR"/>
          </a:p>
        </p:txBody>
      </p:sp>
    </p:spTree>
    <p:extLst>
      <p:ext uri="{BB962C8B-B14F-4D97-AF65-F5344CB8AC3E}">
        <p14:creationId xmlns:p14="http://schemas.microsoft.com/office/powerpoint/2010/main" val="89355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48</a:t>
            </a:fld>
            <a:endParaRPr lang="fr-FR"/>
          </a:p>
        </p:txBody>
      </p:sp>
    </p:spTree>
    <p:extLst>
      <p:ext uri="{BB962C8B-B14F-4D97-AF65-F5344CB8AC3E}">
        <p14:creationId xmlns:p14="http://schemas.microsoft.com/office/powerpoint/2010/main" val="2356262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49</a:t>
            </a:fld>
            <a:endParaRPr lang="fr-FR"/>
          </a:p>
        </p:txBody>
      </p:sp>
    </p:spTree>
    <p:extLst>
      <p:ext uri="{BB962C8B-B14F-4D97-AF65-F5344CB8AC3E}">
        <p14:creationId xmlns:p14="http://schemas.microsoft.com/office/powerpoint/2010/main" val="3712967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50</a:t>
            </a:fld>
            <a:endParaRPr lang="fr-FR"/>
          </a:p>
        </p:txBody>
      </p:sp>
    </p:spTree>
    <p:extLst>
      <p:ext uri="{BB962C8B-B14F-4D97-AF65-F5344CB8AC3E}">
        <p14:creationId xmlns:p14="http://schemas.microsoft.com/office/powerpoint/2010/main" val="1408217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51</a:t>
            </a:fld>
            <a:endParaRPr lang="fr-FR"/>
          </a:p>
        </p:txBody>
      </p:sp>
    </p:spTree>
    <p:extLst>
      <p:ext uri="{BB962C8B-B14F-4D97-AF65-F5344CB8AC3E}">
        <p14:creationId xmlns:p14="http://schemas.microsoft.com/office/powerpoint/2010/main" val="3223101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52</a:t>
            </a:fld>
            <a:endParaRPr lang="fr-FR"/>
          </a:p>
        </p:txBody>
      </p:sp>
    </p:spTree>
    <p:extLst>
      <p:ext uri="{BB962C8B-B14F-4D97-AF65-F5344CB8AC3E}">
        <p14:creationId xmlns:p14="http://schemas.microsoft.com/office/powerpoint/2010/main" val="394272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34</a:t>
            </a:fld>
            <a:endParaRPr lang="fr-FR"/>
          </a:p>
        </p:txBody>
      </p:sp>
    </p:spTree>
    <p:extLst>
      <p:ext uri="{BB962C8B-B14F-4D97-AF65-F5344CB8AC3E}">
        <p14:creationId xmlns:p14="http://schemas.microsoft.com/office/powerpoint/2010/main" val="2344268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53</a:t>
            </a:fld>
            <a:endParaRPr lang="fr-FR"/>
          </a:p>
        </p:txBody>
      </p:sp>
    </p:spTree>
    <p:extLst>
      <p:ext uri="{BB962C8B-B14F-4D97-AF65-F5344CB8AC3E}">
        <p14:creationId xmlns:p14="http://schemas.microsoft.com/office/powerpoint/2010/main" val="425107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54</a:t>
            </a:fld>
            <a:endParaRPr lang="fr-FR"/>
          </a:p>
        </p:txBody>
      </p:sp>
    </p:spTree>
    <p:extLst>
      <p:ext uri="{BB962C8B-B14F-4D97-AF65-F5344CB8AC3E}">
        <p14:creationId xmlns:p14="http://schemas.microsoft.com/office/powerpoint/2010/main" val="2508791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55</a:t>
            </a:fld>
            <a:endParaRPr lang="fr-FR"/>
          </a:p>
        </p:txBody>
      </p:sp>
    </p:spTree>
    <p:extLst>
      <p:ext uri="{BB962C8B-B14F-4D97-AF65-F5344CB8AC3E}">
        <p14:creationId xmlns:p14="http://schemas.microsoft.com/office/powerpoint/2010/main" val="1428851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56</a:t>
            </a:fld>
            <a:endParaRPr lang="fr-FR"/>
          </a:p>
        </p:txBody>
      </p:sp>
    </p:spTree>
    <p:extLst>
      <p:ext uri="{BB962C8B-B14F-4D97-AF65-F5344CB8AC3E}">
        <p14:creationId xmlns:p14="http://schemas.microsoft.com/office/powerpoint/2010/main" val="3548756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57</a:t>
            </a:fld>
            <a:endParaRPr lang="fr-FR"/>
          </a:p>
        </p:txBody>
      </p:sp>
    </p:spTree>
    <p:extLst>
      <p:ext uri="{BB962C8B-B14F-4D97-AF65-F5344CB8AC3E}">
        <p14:creationId xmlns:p14="http://schemas.microsoft.com/office/powerpoint/2010/main" val="162439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59</a:t>
            </a:fld>
            <a:endParaRPr lang="fr-FR"/>
          </a:p>
        </p:txBody>
      </p:sp>
    </p:spTree>
    <p:extLst>
      <p:ext uri="{BB962C8B-B14F-4D97-AF65-F5344CB8AC3E}">
        <p14:creationId xmlns:p14="http://schemas.microsoft.com/office/powerpoint/2010/main" val="4216426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60</a:t>
            </a:fld>
            <a:endParaRPr lang="fr-FR"/>
          </a:p>
        </p:txBody>
      </p:sp>
    </p:spTree>
    <p:extLst>
      <p:ext uri="{BB962C8B-B14F-4D97-AF65-F5344CB8AC3E}">
        <p14:creationId xmlns:p14="http://schemas.microsoft.com/office/powerpoint/2010/main" val="3969814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61</a:t>
            </a:fld>
            <a:endParaRPr lang="fr-FR"/>
          </a:p>
        </p:txBody>
      </p:sp>
    </p:spTree>
    <p:extLst>
      <p:ext uri="{BB962C8B-B14F-4D97-AF65-F5344CB8AC3E}">
        <p14:creationId xmlns:p14="http://schemas.microsoft.com/office/powerpoint/2010/main" val="1496688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62</a:t>
            </a:fld>
            <a:endParaRPr lang="fr-FR"/>
          </a:p>
        </p:txBody>
      </p:sp>
    </p:spTree>
    <p:extLst>
      <p:ext uri="{BB962C8B-B14F-4D97-AF65-F5344CB8AC3E}">
        <p14:creationId xmlns:p14="http://schemas.microsoft.com/office/powerpoint/2010/main" val="2402892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63</a:t>
            </a:fld>
            <a:endParaRPr lang="fr-FR"/>
          </a:p>
        </p:txBody>
      </p:sp>
    </p:spTree>
    <p:extLst>
      <p:ext uri="{BB962C8B-B14F-4D97-AF65-F5344CB8AC3E}">
        <p14:creationId xmlns:p14="http://schemas.microsoft.com/office/powerpoint/2010/main" val="652544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35</a:t>
            </a:fld>
            <a:endParaRPr lang="fr-FR"/>
          </a:p>
        </p:txBody>
      </p:sp>
    </p:spTree>
    <p:extLst>
      <p:ext uri="{BB962C8B-B14F-4D97-AF65-F5344CB8AC3E}">
        <p14:creationId xmlns:p14="http://schemas.microsoft.com/office/powerpoint/2010/main" val="1602797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65</a:t>
            </a:fld>
            <a:endParaRPr lang="fr-FR"/>
          </a:p>
        </p:txBody>
      </p:sp>
    </p:spTree>
    <p:extLst>
      <p:ext uri="{BB962C8B-B14F-4D97-AF65-F5344CB8AC3E}">
        <p14:creationId xmlns:p14="http://schemas.microsoft.com/office/powerpoint/2010/main" val="2943515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F4C424ED-AD3B-9244-9118-4E653F6AFB16}" type="slidenum">
              <a:rPr lang="fr-FR" smtClean="0"/>
              <a:t>66</a:t>
            </a:fld>
            <a:endParaRPr lang="fr-FR"/>
          </a:p>
        </p:txBody>
      </p:sp>
    </p:spTree>
    <p:extLst>
      <p:ext uri="{BB962C8B-B14F-4D97-AF65-F5344CB8AC3E}">
        <p14:creationId xmlns:p14="http://schemas.microsoft.com/office/powerpoint/2010/main" val="2940614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F4C424ED-AD3B-9244-9118-4E653F6AFB16}" type="slidenum">
              <a:rPr lang="fr-FR" smtClean="0"/>
              <a:t>68</a:t>
            </a:fld>
            <a:endParaRPr lang="fr-FR"/>
          </a:p>
        </p:txBody>
      </p:sp>
    </p:spTree>
    <p:extLst>
      <p:ext uri="{BB962C8B-B14F-4D97-AF65-F5344CB8AC3E}">
        <p14:creationId xmlns:p14="http://schemas.microsoft.com/office/powerpoint/2010/main" val="927121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36</a:t>
            </a:fld>
            <a:endParaRPr lang="fr-FR"/>
          </a:p>
        </p:txBody>
      </p:sp>
    </p:spTree>
    <p:extLst>
      <p:ext uri="{BB962C8B-B14F-4D97-AF65-F5344CB8AC3E}">
        <p14:creationId xmlns:p14="http://schemas.microsoft.com/office/powerpoint/2010/main" val="55635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37</a:t>
            </a:fld>
            <a:endParaRPr lang="fr-FR"/>
          </a:p>
        </p:txBody>
      </p:sp>
    </p:spTree>
    <p:extLst>
      <p:ext uri="{BB962C8B-B14F-4D97-AF65-F5344CB8AC3E}">
        <p14:creationId xmlns:p14="http://schemas.microsoft.com/office/powerpoint/2010/main" val="127976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38</a:t>
            </a:fld>
            <a:endParaRPr lang="fr-FR"/>
          </a:p>
        </p:txBody>
      </p:sp>
    </p:spTree>
    <p:extLst>
      <p:ext uri="{BB962C8B-B14F-4D97-AF65-F5344CB8AC3E}">
        <p14:creationId xmlns:p14="http://schemas.microsoft.com/office/powerpoint/2010/main" val="4046106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39</a:t>
            </a:fld>
            <a:endParaRPr lang="fr-FR"/>
          </a:p>
        </p:txBody>
      </p:sp>
    </p:spTree>
    <p:extLst>
      <p:ext uri="{BB962C8B-B14F-4D97-AF65-F5344CB8AC3E}">
        <p14:creationId xmlns:p14="http://schemas.microsoft.com/office/powerpoint/2010/main" val="902808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40</a:t>
            </a:fld>
            <a:endParaRPr lang="fr-FR"/>
          </a:p>
        </p:txBody>
      </p:sp>
    </p:spTree>
    <p:extLst>
      <p:ext uri="{BB962C8B-B14F-4D97-AF65-F5344CB8AC3E}">
        <p14:creationId xmlns:p14="http://schemas.microsoft.com/office/powerpoint/2010/main" val="274017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fld id="{F4C424ED-AD3B-9244-9118-4E653F6AFB16}" type="slidenum">
              <a:rPr lang="fr-FR" smtClean="0"/>
              <a:t>41</a:t>
            </a:fld>
            <a:endParaRPr lang="fr-FR"/>
          </a:p>
        </p:txBody>
      </p:sp>
    </p:spTree>
    <p:extLst>
      <p:ext uri="{BB962C8B-B14F-4D97-AF65-F5344CB8AC3E}">
        <p14:creationId xmlns:p14="http://schemas.microsoft.com/office/powerpoint/2010/main" val="2424408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9" name="Rectangle 8"/>
          <p:cNvSpPr/>
          <p:nvPr userDrawn="1"/>
        </p:nvSpPr>
        <p:spPr>
          <a:xfrm>
            <a:off x="1" y="-11314"/>
            <a:ext cx="9144000" cy="5154814"/>
          </a:xfrm>
          <a:prstGeom prst="rect">
            <a:avLst/>
          </a:prstGeom>
          <a:solidFill>
            <a:srgbClr val="B50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 name="Image 1" descr="LEN text.png"/>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r="15653" b="25754"/>
          <a:stretch/>
        </p:blipFill>
        <p:spPr>
          <a:xfrm>
            <a:off x="171489" y="2634207"/>
            <a:ext cx="8972511" cy="2279465"/>
          </a:xfrm>
          <a:prstGeom prst="rect">
            <a:avLst/>
          </a:prstGeom>
        </p:spPr>
      </p:pic>
      <p:sp>
        <p:nvSpPr>
          <p:cNvPr id="13" name="Title 12"/>
          <p:cNvSpPr>
            <a:spLocks noGrp="1"/>
          </p:cNvSpPr>
          <p:nvPr>
            <p:ph type="title" hasCustomPrompt="1"/>
          </p:nvPr>
        </p:nvSpPr>
        <p:spPr>
          <a:xfrm>
            <a:off x="243653" y="1199420"/>
            <a:ext cx="8636876" cy="1371600"/>
          </a:xfrm>
          <a:prstGeom prst="rect">
            <a:avLst/>
          </a:prstGeom>
        </p:spPr>
        <p:txBody>
          <a:bodyPr anchor="b"/>
          <a:lstStyle>
            <a:lvl1pPr algn="r">
              <a:defRPr sz="1800" b="0" spc="600" baseline="0"/>
            </a:lvl1pPr>
          </a:lstStyle>
          <a:p>
            <a:r>
              <a:rPr lang="fr-FR" dirty="0"/>
              <a:t>CLIQUEZ ET MODIFIEZ LE TITRE</a:t>
            </a:r>
            <a:endParaRPr lang="en-US" dirty="0"/>
          </a:p>
        </p:txBody>
      </p:sp>
      <p:sp>
        <p:nvSpPr>
          <p:cNvPr id="15" name="Rectangle 14"/>
          <p:cNvSpPr/>
          <p:nvPr userDrawn="1"/>
        </p:nvSpPr>
        <p:spPr>
          <a:xfrm>
            <a:off x="1" y="4708916"/>
            <a:ext cx="9144000" cy="434584"/>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descr="lennox_emea_vert - blanc.png"/>
          <p:cNvPicPr>
            <a:picLocks noChangeAspect="1"/>
          </p:cNvPicPr>
          <p:nvPr userDrawn="1"/>
        </p:nvPicPr>
        <p:blipFill>
          <a:blip r:embed="rId3">
            <a:alphaModFix amt="34000"/>
            <a:extLst>
              <a:ext uri="{28A0092B-C50C-407E-A947-70E740481C1C}">
                <a14:useLocalDpi xmlns:a14="http://schemas.microsoft.com/office/drawing/2010/main" val="0"/>
              </a:ext>
            </a:extLst>
          </a:blip>
          <a:stretch>
            <a:fillRect/>
          </a:stretch>
        </p:blipFill>
        <p:spPr>
          <a:xfrm>
            <a:off x="243653" y="-16339"/>
            <a:ext cx="524730" cy="747646"/>
          </a:xfrm>
          <a:prstGeom prst="rect">
            <a:avLst/>
          </a:prstGeom>
        </p:spPr>
      </p:pic>
    </p:spTree>
    <p:extLst>
      <p:ext uri="{BB962C8B-B14F-4D97-AF65-F5344CB8AC3E}">
        <p14:creationId xmlns:p14="http://schemas.microsoft.com/office/powerpoint/2010/main" val="40501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2617799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70"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nvPr>
        </p:nvSpPr>
        <p:spPr>
          <a:xfrm>
            <a:off x="380999" y="622574"/>
            <a:ext cx="8407893" cy="4144689"/>
          </a:xfrm>
          <a:prstGeom prst="rect">
            <a:avLst/>
          </a:prstGeom>
        </p:spPr>
        <p:txBody>
          <a:bodyPr anchor="ct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9" name="Title 6"/>
          <p:cNvSpPr>
            <a:spLocks noGrp="1"/>
          </p:cNvSpPr>
          <p:nvPr>
            <p:ph type="title" hasCustomPrompt="1"/>
          </p:nvPr>
        </p:nvSpPr>
        <p:spPr>
          <a:xfrm>
            <a:off x="381000" y="-11313"/>
            <a:ext cx="8526772" cy="363380"/>
          </a:xfrm>
          <a:prstGeom prst="rect">
            <a:avLst/>
          </a:prstGeom>
        </p:spPr>
        <p:txBody>
          <a:bodyPr anchor="ctr"/>
          <a:lstStyle>
            <a:lvl1pPr algn="l">
              <a:defRPr i="1">
                <a:solidFill>
                  <a:srgbClr val="FFFFFF"/>
                </a:solidFill>
                <a:effectLst>
                  <a:outerShdw blurRad="38100" dist="38100" dir="2700000" algn="tl">
                    <a:srgbClr val="000000">
                      <a:alpha val="43137"/>
                    </a:srgbClr>
                  </a:outerShdw>
                </a:effectLst>
              </a:defRPr>
            </a:lvl1pPr>
          </a:lstStyle>
          <a:p>
            <a:r>
              <a:rPr lang="fr-FR" dirty="0"/>
              <a:t>CLIQUEZ ET MODIFIEZ LE TITRE</a:t>
            </a:r>
            <a:endParaRPr lang="en-US" dirty="0"/>
          </a:p>
        </p:txBody>
      </p:sp>
      <p:sp>
        <p:nvSpPr>
          <p:cNvPr id="10" name="Subtitle 2"/>
          <p:cNvSpPr>
            <a:spLocks noGrp="1"/>
          </p:cNvSpPr>
          <p:nvPr>
            <p:ph type="subTitle" idx="14" hasCustomPrompt="1"/>
          </p:nvPr>
        </p:nvSpPr>
        <p:spPr>
          <a:xfrm>
            <a:off x="381000" y="352067"/>
            <a:ext cx="8526772" cy="270507"/>
          </a:xfrm>
          <a:prstGeom prst="rect">
            <a:avLst/>
          </a:prstGeom>
        </p:spPr>
        <p:txBody>
          <a:bodyPr anchor="ctr">
            <a:noAutofit/>
          </a:bodyPr>
          <a:lstStyle>
            <a:lvl1pPr marL="0" indent="0" algn="l">
              <a:buNone/>
              <a:defRPr sz="1200" spc="3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en-US" dirty="0"/>
          </a:p>
        </p:txBody>
      </p:sp>
      <p:sp>
        <p:nvSpPr>
          <p:cNvPr id="11" name="Date Placeholder 3"/>
          <p:cNvSpPr>
            <a:spLocks noGrp="1"/>
          </p:cNvSpPr>
          <p:nvPr>
            <p:ph type="dt" sz="half" idx="2"/>
          </p:nvPr>
        </p:nvSpPr>
        <p:spPr>
          <a:xfrm>
            <a:off x="6655293" y="4767263"/>
            <a:ext cx="2133600" cy="205740"/>
          </a:xfrm>
          <a:prstGeom prst="rect">
            <a:avLst/>
          </a:prstGeom>
        </p:spPr>
        <p:txBody>
          <a:bodyPr vert="horz" lIns="91440" tIns="45720" rIns="91440" bIns="45720" rtlCol="0" anchor="ctr"/>
          <a:lstStyle>
            <a:lvl1pPr algn="r">
              <a:defRPr sz="1100">
                <a:solidFill>
                  <a:schemeClr val="bg1">
                    <a:lumMod val="50000"/>
                  </a:schemeClr>
                </a:solidFill>
                <a:latin typeface="Arial"/>
                <a:cs typeface="Arial"/>
              </a:defRPr>
            </a:lvl1pPr>
          </a:lstStyle>
          <a:p>
            <a:fld id="{2260D1E1-D05C-694E-8535-986F84B0D1B8}" type="datetime1">
              <a:rPr lang="fr-FR" smtClean="0"/>
              <a:t>08/11/2021</a:t>
            </a:fld>
            <a:endParaRPr lang="fr-FR" dirty="0"/>
          </a:p>
        </p:txBody>
      </p:sp>
      <p:sp>
        <p:nvSpPr>
          <p:cNvPr id="12" name="Footer Placeholder 4"/>
          <p:cNvSpPr>
            <a:spLocks noGrp="1"/>
          </p:cNvSpPr>
          <p:nvPr>
            <p:ph type="ftr" sz="quarter" idx="3"/>
          </p:nvPr>
        </p:nvSpPr>
        <p:spPr>
          <a:xfrm>
            <a:off x="3048000" y="4767263"/>
            <a:ext cx="3352800" cy="205740"/>
          </a:xfrm>
          <a:prstGeom prst="rect">
            <a:avLst/>
          </a:prstGeom>
        </p:spPr>
        <p:txBody>
          <a:bodyPr vert="horz" lIns="91440" tIns="45720" rIns="91440" bIns="45720" rtlCol="0" anchor="ctr"/>
          <a:lstStyle>
            <a:lvl1pPr algn="ctr">
              <a:defRPr sz="1100">
                <a:solidFill>
                  <a:schemeClr val="bg1">
                    <a:lumMod val="50000"/>
                  </a:schemeClr>
                </a:solidFill>
                <a:latin typeface="Arial"/>
                <a:cs typeface="Arial"/>
              </a:defRPr>
            </a:lvl1pPr>
          </a:lstStyle>
          <a:p>
            <a:endParaRPr lang="fr-FR"/>
          </a:p>
        </p:txBody>
      </p:sp>
      <p:sp>
        <p:nvSpPr>
          <p:cNvPr id="13" name="Slide Number Placeholder 6"/>
          <p:cNvSpPr>
            <a:spLocks noGrp="1"/>
          </p:cNvSpPr>
          <p:nvPr>
            <p:ph type="sldNum" sz="quarter" idx="4"/>
          </p:nvPr>
        </p:nvSpPr>
        <p:spPr bwMode="auto">
          <a:xfrm>
            <a:off x="380999" y="4766310"/>
            <a:ext cx="1378699" cy="2057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100">
                <a:solidFill>
                  <a:schemeClr val="bg1">
                    <a:lumMod val="50000"/>
                  </a:schemeClr>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79D5AC-1C0B-9841-873A-C169B35CF2CF}" type="slidenum">
              <a:rPr lang="fr-FR" smtClean="0"/>
              <a:pPr/>
              <a:t>‹N°›</a:t>
            </a:fld>
            <a:r>
              <a:rPr lang="en-US"/>
              <a:t> |</a:t>
            </a:r>
            <a:endParaRPr lang="fr-FR" dirty="0"/>
          </a:p>
        </p:txBody>
      </p:sp>
    </p:spTree>
    <p:extLst>
      <p:ext uri="{BB962C8B-B14F-4D97-AF65-F5344CB8AC3E}">
        <p14:creationId xmlns:p14="http://schemas.microsoft.com/office/powerpoint/2010/main" val="28469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81000" y="-11313"/>
            <a:ext cx="8526772" cy="363380"/>
          </a:xfrm>
          <a:prstGeom prst="rect">
            <a:avLst/>
          </a:prstGeom>
        </p:spPr>
        <p:txBody>
          <a:bodyPr anchor="ctr"/>
          <a:lstStyle>
            <a:lvl1pPr algn="l">
              <a:defRPr i="1">
                <a:solidFill>
                  <a:srgbClr val="FFFFFF"/>
                </a:solidFill>
                <a:effectLst>
                  <a:outerShdw blurRad="38100" dist="38100" dir="2700000" algn="tl">
                    <a:srgbClr val="000000">
                      <a:alpha val="43137"/>
                    </a:srgbClr>
                  </a:outerShdw>
                </a:effectLst>
              </a:defRPr>
            </a:lvl1pPr>
          </a:lstStyle>
          <a:p>
            <a:r>
              <a:rPr lang="fr-FR" dirty="0"/>
              <a:t>CLIQUEZ ET MODIFIEZ LE TITRE</a:t>
            </a:r>
            <a:endParaRPr lang="en-US" dirty="0"/>
          </a:p>
        </p:txBody>
      </p:sp>
      <p:sp>
        <p:nvSpPr>
          <p:cNvPr id="8" name="Subtitle 2"/>
          <p:cNvSpPr>
            <a:spLocks noGrp="1"/>
          </p:cNvSpPr>
          <p:nvPr>
            <p:ph type="subTitle" idx="14" hasCustomPrompt="1"/>
          </p:nvPr>
        </p:nvSpPr>
        <p:spPr>
          <a:xfrm>
            <a:off x="381000" y="352067"/>
            <a:ext cx="8526772" cy="270507"/>
          </a:xfrm>
          <a:prstGeom prst="rect">
            <a:avLst/>
          </a:prstGeom>
        </p:spPr>
        <p:txBody>
          <a:bodyPr anchor="ctr">
            <a:noAutofit/>
          </a:bodyPr>
          <a:lstStyle>
            <a:lvl1pPr marL="0" indent="0" algn="l">
              <a:buNone/>
              <a:defRPr sz="1200" spc="3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en-US" dirty="0"/>
          </a:p>
        </p:txBody>
      </p:sp>
      <p:sp>
        <p:nvSpPr>
          <p:cNvPr id="9" name="Date Placeholder 3"/>
          <p:cNvSpPr>
            <a:spLocks noGrp="1"/>
          </p:cNvSpPr>
          <p:nvPr>
            <p:ph type="dt" sz="half" idx="2"/>
          </p:nvPr>
        </p:nvSpPr>
        <p:spPr>
          <a:xfrm>
            <a:off x="6655293" y="4767263"/>
            <a:ext cx="2133600" cy="205740"/>
          </a:xfrm>
          <a:prstGeom prst="rect">
            <a:avLst/>
          </a:prstGeom>
        </p:spPr>
        <p:txBody>
          <a:bodyPr vert="horz" lIns="91440" tIns="45720" rIns="91440" bIns="45720" rtlCol="0" anchor="ctr"/>
          <a:lstStyle>
            <a:lvl1pPr algn="r">
              <a:defRPr sz="1100">
                <a:solidFill>
                  <a:schemeClr val="bg1">
                    <a:lumMod val="50000"/>
                  </a:schemeClr>
                </a:solidFill>
                <a:latin typeface="Arial"/>
                <a:cs typeface="Arial"/>
              </a:defRPr>
            </a:lvl1pPr>
          </a:lstStyle>
          <a:p>
            <a:fld id="{92EC39F2-7773-9641-957D-47E9D005E398}" type="datetime1">
              <a:rPr lang="fr-FR" smtClean="0"/>
              <a:t>08/11/2021</a:t>
            </a:fld>
            <a:endParaRPr lang="fr-FR" dirty="0"/>
          </a:p>
        </p:txBody>
      </p:sp>
      <p:sp>
        <p:nvSpPr>
          <p:cNvPr id="11" name="Footer Placeholder 4"/>
          <p:cNvSpPr>
            <a:spLocks noGrp="1"/>
          </p:cNvSpPr>
          <p:nvPr>
            <p:ph type="ftr" sz="quarter" idx="3"/>
          </p:nvPr>
        </p:nvSpPr>
        <p:spPr>
          <a:xfrm>
            <a:off x="3048000" y="4767263"/>
            <a:ext cx="3352800" cy="205740"/>
          </a:xfrm>
          <a:prstGeom prst="rect">
            <a:avLst/>
          </a:prstGeom>
        </p:spPr>
        <p:txBody>
          <a:bodyPr vert="horz" lIns="91440" tIns="45720" rIns="91440" bIns="45720" rtlCol="0" anchor="ctr"/>
          <a:lstStyle>
            <a:lvl1pPr algn="ctr">
              <a:defRPr sz="1100">
                <a:solidFill>
                  <a:schemeClr val="bg1">
                    <a:lumMod val="50000"/>
                  </a:schemeClr>
                </a:solidFill>
                <a:latin typeface="Arial"/>
                <a:cs typeface="Arial"/>
              </a:defRPr>
            </a:lvl1pPr>
          </a:lstStyle>
          <a:p>
            <a:endParaRPr lang="fr-FR"/>
          </a:p>
        </p:txBody>
      </p:sp>
      <p:sp>
        <p:nvSpPr>
          <p:cNvPr id="12" name="Slide Number Placeholder 6"/>
          <p:cNvSpPr>
            <a:spLocks noGrp="1"/>
          </p:cNvSpPr>
          <p:nvPr>
            <p:ph type="sldNum" sz="quarter" idx="4"/>
          </p:nvPr>
        </p:nvSpPr>
        <p:spPr bwMode="auto">
          <a:xfrm>
            <a:off x="380999" y="4766310"/>
            <a:ext cx="1378699" cy="2057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100">
                <a:solidFill>
                  <a:schemeClr val="bg1">
                    <a:lumMod val="50000"/>
                  </a:schemeClr>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79D5AC-1C0B-9841-873A-C169B35CF2CF}" type="slidenum">
              <a:rPr lang="fr-FR" smtClean="0"/>
              <a:pPr/>
              <a:t>‹N°›</a:t>
            </a:fld>
            <a:r>
              <a:rPr lang="en-US"/>
              <a:t> |</a:t>
            </a:r>
            <a:endParaRPr lang="fr-FR" dirty="0"/>
          </a:p>
        </p:txBody>
      </p:sp>
    </p:spTree>
    <p:extLst>
      <p:ext uri="{BB962C8B-B14F-4D97-AF65-F5344CB8AC3E}">
        <p14:creationId xmlns:p14="http://schemas.microsoft.com/office/powerpoint/2010/main" val="6535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 y="-11314"/>
            <a:ext cx="9144000" cy="640007"/>
          </a:xfrm>
          <a:prstGeom prst="rect">
            <a:avLst/>
          </a:prstGeom>
          <a:solidFill>
            <a:srgbClr val="B50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Arial"/>
              <a:cs typeface="Arial"/>
            </a:endParaRPr>
          </a:p>
        </p:txBody>
      </p:sp>
      <p:sp>
        <p:nvSpPr>
          <p:cNvPr id="11" name="Rectangle 10"/>
          <p:cNvSpPr/>
          <p:nvPr userDrawn="1"/>
        </p:nvSpPr>
        <p:spPr>
          <a:xfrm>
            <a:off x="1" y="352067"/>
            <a:ext cx="9144000" cy="276627"/>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Arial"/>
              <a:cs typeface="Arial"/>
            </a:endParaRPr>
          </a:p>
        </p:txBody>
      </p:sp>
      <p:pic>
        <p:nvPicPr>
          <p:cNvPr id="2" name="Image 1" descr="LEN text.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56376" y="29587"/>
            <a:ext cx="1008112" cy="290957"/>
          </a:xfrm>
          <a:prstGeom prst="rect">
            <a:avLst/>
          </a:prstGeom>
        </p:spPr>
      </p:pic>
    </p:spTree>
    <p:extLst>
      <p:ext uri="{BB962C8B-B14F-4D97-AF65-F5344CB8AC3E}">
        <p14:creationId xmlns:p14="http://schemas.microsoft.com/office/powerpoint/2010/main" val="768560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71" r:id="rId3"/>
  </p:sldLayoutIdLst>
  <p:hf hdr="0" ftr="0"/>
  <p:txStyles>
    <p:titleStyle>
      <a:lvl1pPr algn="l" defTabSz="914400" rtl="0" eaLnBrk="1" latinLnBrk="0" hangingPunct="1">
        <a:spcBef>
          <a:spcPct val="0"/>
        </a:spcBef>
        <a:buNone/>
        <a:defRPr sz="1400" b="1" kern="1200" cap="none" spc="300" baseline="0">
          <a:ln>
            <a:noFill/>
          </a:ln>
          <a:solidFill>
            <a:schemeClr val="bg1"/>
          </a:solidFill>
          <a:effectLst/>
          <a:latin typeface="Arial"/>
          <a:ea typeface="+mj-ea"/>
          <a:cs typeface="Arial"/>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Arial"/>
          <a:ea typeface="+mn-ea"/>
          <a:cs typeface="Arial"/>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Arial"/>
          <a:ea typeface="+mn-ea"/>
          <a:cs typeface="Arial"/>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Arial"/>
          <a:ea typeface="+mn-ea"/>
          <a:cs typeface="Arial"/>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Arial"/>
          <a:ea typeface="+mn-ea"/>
          <a:cs typeface="Arial"/>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Arial"/>
          <a:ea typeface="+mn-ea"/>
          <a:cs typeface="Arial"/>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49.sv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9.sv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49.sv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9.svg"/><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49.sv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9.svg"/><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9.svg"/><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en-US" sz="1200" b="1" spc="300" dirty="0"/>
            </a:br>
            <a:br>
              <a:rPr lang="en-US" sz="1200" b="1" spc="300" dirty="0"/>
            </a:br>
            <a:br>
              <a:rPr lang="en-US" sz="1200" b="1" spc="300" dirty="0"/>
            </a:br>
            <a:br>
              <a:rPr lang="en-US" sz="1200" b="1" spc="300" dirty="0"/>
            </a:br>
            <a:r>
              <a:rPr lang="en-US" sz="4800" b="1" spc="300" dirty="0"/>
              <a:t>e-Baltic</a:t>
            </a:r>
            <a:br>
              <a:rPr lang="en-US" sz="4000" b="1" spc="300" dirty="0"/>
            </a:br>
            <a:r>
              <a:rPr lang="en-US" sz="2800" b="1" spc="300" dirty="0"/>
              <a:t>Installation Manual</a:t>
            </a:r>
            <a:endParaRPr lang="en-US" sz="1600" spc="300" dirty="0"/>
          </a:p>
        </p:txBody>
      </p:sp>
    </p:spTree>
    <p:extLst>
      <p:ext uri="{BB962C8B-B14F-4D97-AF65-F5344CB8AC3E}">
        <p14:creationId xmlns:p14="http://schemas.microsoft.com/office/powerpoint/2010/main" val="172958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10</a:t>
            </a:fld>
            <a:r>
              <a:rPr lang="en-US"/>
              <a:t> |</a:t>
            </a:r>
            <a:endParaRPr lang="fr-FR" dirty="0"/>
          </a:p>
        </p:txBody>
      </p:sp>
      <p:pic>
        <p:nvPicPr>
          <p:cNvPr id="10" name="Imagem 9" descr="Diagrama&#10;&#10;Descrição gerada automaticamente">
            <a:extLst>
              <a:ext uri="{FF2B5EF4-FFF2-40B4-BE49-F238E27FC236}">
                <a16:creationId xmlns:a16="http://schemas.microsoft.com/office/drawing/2014/main" id="{FC57265F-EE9F-4FD0-883F-21E782624053}"/>
              </a:ext>
            </a:extLst>
          </p:cNvPr>
          <p:cNvPicPr>
            <a:picLocks noChangeAspect="1"/>
          </p:cNvPicPr>
          <p:nvPr/>
        </p:nvPicPr>
        <p:blipFill rotWithShape="1">
          <a:blip r:embed="rId2"/>
          <a:srcRect l="7805" r="15323"/>
          <a:stretch/>
        </p:blipFill>
        <p:spPr>
          <a:xfrm>
            <a:off x="3191478" y="788212"/>
            <a:ext cx="5682664" cy="3952421"/>
          </a:xfrm>
          <a:prstGeom prst="rect">
            <a:avLst/>
          </a:prstGeom>
          <a:ln w="12700">
            <a:solidFill>
              <a:srgbClr val="B50130"/>
            </a:solidFill>
          </a:ln>
        </p:spPr>
      </p:pic>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1107996"/>
          </a:xfrm>
          <a:prstGeom prst="rect">
            <a:avLst/>
          </a:prstGeom>
          <a:solidFill>
            <a:srgbClr val="B50130"/>
          </a:solidFill>
        </p:spPr>
        <p:txBody>
          <a:bodyPr wrap="square" rtlCol="0">
            <a:spAutoFit/>
          </a:bodyPr>
          <a:lstStyle/>
          <a:p>
            <a:pPr>
              <a:spcAft>
                <a:spcPts val="600"/>
              </a:spcAft>
            </a:pPr>
            <a:r>
              <a:rPr lang="en-GB" sz="1400" b="1" spc="300" dirty="0">
                <a:solidFill>
                  <a:schemeClr val="bg1"/>
                </a:solidFill>
                <a:effectLst>
                  <a:outerShdw blurRad="38100" dist="38100" dir="2700000" algn="tl">
                    <a:srgbClr val="000000">
                      <a:alpha val="43137"/>
                    </a:srgbClr>
                  </a:outerShdw>
                </a:effectLst>
              </a:rPr>
              <a:t>STEP 1 :</a:t>
            </a:r>
          </a:p>
          <a:p>
            <a:pPr>
              <a:spcAft>
                <a:spcPts val="600"/>
              </a:spcAft>
            </a:pPr>
            <a:r>
              <a:rPr lang="en-GB" sz="1400" dirty="0">
                <a:solidFill>
                  <a:schemeClr val="bg1"/>
                </a:solidFill>
              </a:rPr>
              <a:t>Remove the screws that secure the mud flaps to the roof curb.</a:t>
            </a:r>
          </a:p>
          <a:p>
            <a:pPr marL="285750" indent="-285750">
              <a:spcAft>
                <a:spcPts val="600"/>
              </a:spcAft>
              <a:buFont typeface="Wingdings" panose="05000000000000000000" pitchFamily="2" charset="2"/>
              <a:buChar char="Ø"/>
            </a:pPr>
            <a:r>
              <a:rPr lang="en-GB" sz="1400" dirty="0">
                <a:solidFill>
                  <a:schemeClr val="bg1"/>
                </a:solidFill>
              </a:rPr>
              <a:t>2 screws on each corner</a:t>
            </a:r>
          </a:p>
        </p:txBody>
      </p:sp>
      <p:grpSp>
        <p:nvGrpSpPr>
          <p:cNvPr id="17" name="Agrupar 16">
            <a:extLst>
              <a:ext uri="{FF2B5EF4-FFF2-40B4-BE49-F238E27FC236}">
                <a16:creationId xmlns:a16="http://schemas.microsoft.com/office/drawing/2014/main" id="{41A6539E-11C8-47EE-B64A-95AC838700C8}"/>
              </a:ext>
            </a:extLst>
          </p:cNvPr>
          <p:cNvGrpSpPr/>
          <p:nvPr/>
        </p:nvGrpSpPr>
        <p:grpSpPr>
          <a:xfrm>
            <a:off x="269858" y="788212"/>
            <a:ext cx="2651761" cy="1798958"/>
            <a:chOff x="232335" y="1687026"/>
            <a:chExt cx="4320000" cy="2930694"/>
          </a:xfrm>
        </p:grpSpPr>
        <p:pic>
          <p:nvPicPr>
            <p:cNvPr id="19" name="Imagem 18" descr="Uma imagem contendo Desenho técnico&#10;&#10;Descrição gerada automaticamente">
              <a:extLst>
                <a:ext uri="{FF2B5EF4-FFF2-40B4-BE49-F238E27FC236}">
                  <a16:creationId xmlns:a16="http://schemas.microsoft.com/office/drawing/2014/main" id="{A50EE2C3-FF34-4595-A422-51ABA731BF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20" name="Retângulo 19">
              <a:extLst>
                <a:ext uri="{FF2B5EF4-FFF2-40B4-BE49-F238E27FC236}">
                  <a16:creationId xmlns:a16="http://schemas.microsoft.com/office/drawing/2014/main" id="{F97C2AE1-C4D0-43BE-98C7-13191B58416B}"/>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1</a:t>
              </a:r>
              <a:endParaRPr lang="en-GB" sz="1200" dirty="0"/>
            </a:p>
          </p:txBody>
        </p:sp>
        <p:sp>
          <p:nvSpPr>
            <p:cNvPr id="21" name="Retângulo 20">
              <a:extLst>
                <a:ext uri="{FF2B5EF4-FFF2-40B4-BE49-F238E27FC236}">
                  <a16:creationId xmlns:a16="http://schemas.microsoft.com/office/drawing/2014/main" id="{CBC3335B-6AC2-4C6A-BFBF-3440ED2315E0}"/>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3CF41DB2-D528-4028-90EB-23EDCB5C51F8}"/>
              </a:ext>
            </a:extLst>
          </p:cNvPr>
          <p:cNvSpPr/>
          <p:nvPr/>
        </p:nvSpPr>
        <p:spPr>
          <a:xfrm>
            <a:off x="1436370" y="1920240"/>
            <a:ext cx="297180" cy="411480"/>
          </a:xfrm>
          <a:prstGeom prst="rect">
            <a:avLst/>
          </a:prstGeom>
          <a:noFill/>
          <a:ln w="12700">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361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de vídeo game&#10;&#10;Descrição gerada automaticamente com confiança média">
            <a:extLst>
              <a:ext uri="{FF2B5EF4-FFF2-40B4-BE49-F238E27FC236}">
                <a16:creationId xmlns:a16="http://schemas.microsoft.com/office/drawing/2014/main" id="{147587F3-5EEB-4FD2-966A-F6258B5900FF}"/>
              </a:ext>
            </a:extLst>
          </p:cNvPr>
          <p:cNvPicPr>
            <a:picLocks noChangeAspect="1"/>
          </p:cNvPicPr>
          <p:nvPr/>
        </p:nvPicPr>
        <p:blipFill rotWithShape="1">
          <a:blip r:embed="rId2"/>
          <a:srcRect l="3808" r="19321" b="1974"/>
          <a:stretch/>
        </p:blipFill>
        <p:spPr>
          <a:xfrm>
            <a:off x="3191477" y="788212"/>
            <a:ext cx="5682277" cy="3952421"/>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11</a:t>
            </a:fld>
            <a:r>
              <a:rPr lang="en-US"/>
              <a:t> |</a:t>
            </a:r>
            <a:endParaRPr lang="fr-FR" dirty="0"/>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1107996"/>
          </a:xfrm>
          <a:prstGeom prst="rect">
            <a:avLst/>
          </a:prstGeom>
          <a:solidFill>
            <a:srgbClr val="B50130"/>
          </a:solidFill>
        </p:spPr>
        <p:txBody>
          <a:bodyPr wrap="square" rtlCol="0">
            <a:spAutoFit/>
          </a:bodyPr>
          <a:lstStyle/>
          <a:p>
            <a:pPr>
              <a:spcAft>
                <a:spcPts val="600"/>
              </a:spcAft>
            </a:pPr>
            <a:r>
              <a:rPr lang="en-GB" sz="1400" b="1" spc="300" dirty="0">
                <a:solidFill>
                  <a:schemeClr val="bg1"/>
                </a:solidFill>
                <a:effectLst>
                  <a:outerShdw blurRad="38100" dist="38100" dir="2700000" algn="tl">
                    <a:srgbClr val="000000">
                      <a:alpha val="43137"/>
                    </a:srgbClr>
                  </a:outerShdw>
                </a:effectLst>
              </a:rPr>
              <a:t>STEP 2 :</a:t>
            </a:r>
          </a:p>
          <a:p>
            <a:pPr>
              <a:spcAft>
                <a:spcPts val="600"/>
              </a:spcAft>
            </a:pPr>
            <a:r>
              <a:rPr lang="en-GB" sz="1400" dirty="0">
                <a:solidFill>
                  <a:schemeClr val="bg1"/>
                </a:solidFill>
              </a:rPr>
              <a:t>Loosen the screws of the four joints uniting the mud flaps.</a:t>
            </a:r>
          </a:p>
          <a:p>
            <a:pPr>
              <a:spcAft>
                <a:spcPts val="600"/>
              </a:spcAft>
            </a:pPr>
            <a:r>
              <a:rPr lang="en-GB" sz="1400" dirty="0">
                <a:solidFill>
                  <a:schemeClr val="bg1"/>
                </a:solidFill>
              </a:rPr>
              <a:t>Be careful to not remove them.</a:t>
            </a:r>
          </a:p>
        </p:txBody>
      </p:sp>
      <p:grpSp>
        <p:nvGrpSpPr>
          <p:cNvPr id="17" name="Agrupar 16">
            <a:extLst>
              <a:ext uri="{FF2B5EF4-FFF2-40B4-BE49-F238E27FC236}">
                <a16:creationId xmlns:a16="http://schemas.microsoft.com/office/drawing/2014/main" id="{3801DB83-3F85-4D8F-8A8B-66A2BA67B700}"/>
              </a:ext>
            </a:extLst>
          </p:cNvPr>
          <p:cNvGrpSpPr/>
          <p:nvPr/>
        </p:nvGrpSpPr>
        <p:grpSpPr>
          <a:xfrm>
            <a:off x="269858" y="788212"/>
            <a:ext cx="2651761" cy="1798958"/>
            <a:chOff x="232335" y="1687026"/>
            <a:chExt cx="4320000" cy="2930694"/>
          </a:xfrm>
        </p:grpSpPr>
        <p:pic>
          <p:nvPicPr>
            <p:cNvPr id="19" name="Imagem 18" descr="Uma imagem contendo Desenho técnico&#10;&#10;Descrição gerada automaticamente">
              <a:extLst>
                <a:ext uri="{FF2B5EF4-FFF2-40B4-BE49-F238E27FC236}">
                  <a16:creationId xmlns:a16="http://schemas.microsoft.com/office/drawing/2014/main" id="{052314A6-C172-44F9-A775-F35DC4F4F27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20" name="Retângulo 19">
              <a:extLst>
                <a:ext uri="{FF2B5EF4-FFF2-40B4-BE49-F238E27FC236}">
                  <a16:creationId xmlns:a16="http://schemas.microsoft.com/office/drawing/2014/main" id="{53DE1EE3-6CAF-4D06-AF8B-D08BBC4DA5DA}"/>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1</a:t>
              </a:r>
              <a:endParaRPr lang="en-GB" sz="1200" dirty="0"/>
            </a:p>
          </p:txBody>
        </p:sp>
        <p:sp>
          <p:nvSpPr>
            <p:cNvPr id="21" name="Retângulo 20">
              <a:extLst>
                <a:ext uri="{FF2B5EF4-FFF2-40B4-BE49-F238E27FC236}">
                  <a16:creationId xmlns:a16="http://schemas.microsoft.com/office/drawing/2014/main" id="{83AB45B5-7D14-4ADE-B600-D85A189A305A}"/>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82C89053-7C98-47E5-BB64-8174AA47581E}"/>
              </a:ext>
            </a:extLst>
          </p:cNvPr>
          <p:cNvSpPr/>
          <p:nvPr/>
        </p:nvSpPr>
        <p:spPr>
          <a:xfrm>
            <a:off x="1436370" y="1920240"/>
            <a:ext cx="297180" cy="411480"/>
          </a:xfrm>
          <a:prstGeom prst="rect">
            <a:avLst/>
          </a:prstGeom>
          <a:noFill/>
          <a:ln w="12700">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106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10;&#10;Descrição gerada automaticamente">
            <a:extLst>
              <a:ext uri="{FF2B5EF4-FFF2-40B4-BE49-F238E27FC236}">
                <a16:creationId xmlns:a16="http://schemas.microsoft.com/office/drawing/2014/main" id="{6583957A-4DB3-4175-8791-81D28ADE745F}"/>
              </a:ext>
            </a:extLst>
          </p:cNvPr>
          <p:cNvPicPr>
            <a:picLocks noChangeAspect="1"/>
          </p:cNvPicPr>
          <p:nvPr/>
        </p:nvPicPr>
        <p:blipFill rotWithShape="1">
          <a:blip r:embed="rId2"/>
          <a:srcRect l="6474" r="12965"/>
          <a:stretch/>
        </p:blipFill>
        <p:spPr>
          <a:xfrm>
            <a:off x="3191476" y="788212"/>
            <a:ext cx="5682277" cy="3952421"/>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12</a:t>
            </a:fld>
            <a:r>
              <a:rPr lang="en-US"/>
              <a:t> |</a:t>
            </a:r>
            <a:endParaRPr lang="fr-FR" dirty="0"/>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1754326"/>
          </a:xfrm>
          <a:prstGeom prst="rect">
            <a:avLst/>
          </a:prstGeom>
          <a:solidFill>
            <a:srgbClr val="B50130"/>
          </a:solidFill>
        </p:spPr>
        <p:txBody>
          <a:bodyPr wrap="square" rtlCol="0">
            <a:spAutoFit/>
          </a:bodyPr>
          <a:lstStyle/>
          <a:p>
            <a:pPr>
              <a:spcAft>
                <a:spcPts val="600"/>
              </a:spcAft>
            </a:pPr>
            <a:r>
              <a:rPr lang="en-GB" sz="1400" b="1" spc="300" dirty="0">
                <a:solidFill>
                  <a:schemeClr val="bg1"/>
                </a:solidFill>
                <a:effectLst>
                  <a:outerShdw blurRad="38100" dist="38100" dir="2700000" algn="tl">
                    <a:srgbClr val="000000">
                      <a:alpha val="43137"/>
                    </a:srgbClr>
                  </a:outerShdw>
                </a:effectLst>
              </a:rPr>
              <a:t>STEP 3 :</a:t>
            </a:r>
          </a:p>
          <a:p>
            <a:pPr marL="285750" indent="-285750">
              <a:spcAft>
                <a:spcPts val="600"/>
              </a:spcAft>
              <a:buFont typeface="Arial" panose="020B0604020202020204" pitchFamily="34" charset="0"/>
              <a:buChar char="•"/>
            </a:pPr>
            <a:r>
              <a:rPr lang="en-GB" sz="1400" dirty="0">
                <a:solidFill>
                  <a:schemeClr val="bg1"/>
                </a:solidFill>
              </a:rPr>
              <a:t>Loosen the screws from the flaps  that will bend to adjust to the angle of the ceiling.</a:t>
            </a:r>
          </a:p>
          <a:p>
            <a:pPr marL="285750" indent="-285750">
              <a:spcAft>
                <a:spcPts val="600"/>
              </a:spcAft>
              <a:buFont typeface="Arial" panose="020B0604020202020204" pitchFamily="34" charset="0"/>
              <a:buChar char="•"/>
            </a:pPr>
            <a:r>
              <a:rPr lang="en-GB" sz="1400" dirty="0">
                <a:solidFill>
                  <a:schemeClr val="bg1"/>
                </a:solidFill>
              </a:rPr>
              <a:t>Remove the screws from the flap that follows the angle of the ceiling.</a:t>
            </a:r>
            <a:endParaRPr lang="en-GB" sz="1600" dirty="0">
              <a:solidFill>
                <a:schemeClr val="bg1"/>
              </a:solidFill>
            </a:endParaRPr>
          </a:p>
        </p:txBody>
      </p:sp>
      <p:grpSp>
        <p:nvGrpSpPr>
          <p:cNvPr id="17" name="Agrupar 16">
            <a:extLst>
              <a:ext uri="{FF2B5EF4-FFF2-40B4-BE49-F238E27FC236}">
                <a16:creationId xmlns:a16="http://schemas.microsoft.com/office/drawing/2014/main" id="{8E9C651D-207B-4C19-B514-99BAE8C7AD27}"/>
              </a:ext>
            </a:extLst>
          </p:cNvPr>
          <p:cNvGrpSpPr/>
          <p:nvPr/>
        </p:nvGrpSpPr>
        <p:grpSpPr>
          <a:xfrm>
            <a:off x="269858" y="788212"/>
            <a:ext cx="2651761" cy="1798958"/>
            <a:chOff x="232335" y="1687026"/>
            <a:chExt cx="4320000" cy="2930694"/>
          </a:xfrm>
        </p:grpSpPr>
        <p:pic>
          <p:nvPicPr>
            <p:cNvPr id="19" name="Imagem 18" descr="Uma imagem contendo Desenho técnico&#10;&#10;Descrição gerada automaticamente">
              <a:extLst>
                <a:ext uri="{FF2B5EF4-FFF2-40B4-BE49-F238E27FC236}">
                  <a16:creationId xmlns:a16="http://schemas.microsoft.com/office/drawing/2014/main" id="{FF44705C-F74E-4633-A58B-CC20F35D7EF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20" name="Retângulo 19">
              <a:extLst>
                <a:ext uri="{FF2B5EF4-FFF2-40B4-BE49-F238E27FC236}">
                  <a16:creationId xmlns:a16="http://schemas.microsoft.com/office/drawing/2014/main" id="{DFF1B6F7-D31F-4622-9CC2-C6981CF0653D}"/>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1</a:t>
              </a:r>
              <a:endParaRPr lang="en-GB" sz="1200" dirty="0"/>
            </a:p>
          </p:txBody>
        </p:sp>
        <p:sp>
          <p:nvSpPr>
            <p:cNvPr id="21" name="Retângulo 20">
              <a:extLst>
                <a:ext uri="{FF2B5EF4-FFF2-40B4-BE49-F238E27FC236}">
                  <a16:creationId xmlns:a16="http://schemas.microsoft.com/office/drawing/2014/main" id="{056F72C1-6887-4A2B-831E-EE0681B64F48}"/>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1D5C61BB-C70C-4974-A9C3-1F0F0458850D}"/>
              </a:ext>
            </a:extLst>
          </p:cNvPr>
          <p:cNvSpPr/>
          <p:nvPr/>
        </p:nvSpPr>
        <p:spPr>
          <a:xfrm>
            <a:off x="1436370" y="1920240"/>
            <a:ext cx="297180" cy="411480"/>
          </a:xfrm>
          <a:prstGeom prst="rect">
            <a:avLst/>
          </a:prstGeom>
          <a:noFill/>
          <a:ln w="12700">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423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13</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3399751" y="777986"/>
            <a:ext cx="2344498" cy="738664"/>
          </a:xfrm>
          <a:prstGeom prst="rect">
            <a:avLst/>
          </a:prstGeom>
          <a:noFill/>
        </p:spPr>
        <p:txBody>
          <a:bodyPr wrap="square" rtlCol="0">
            <a:spAutoFit/>
          </a:bodyPr>
          <a:lstStyle/>
          <a:p>
            <a:pPr algn="ctr">
              <a:spcAft>
                <a:spcPts val="600"/>
              </a:spcAft>
            </a:pPr>
            <a:r>
              <a:rPr lang="en-GB" sz="1400" dirty="0">
                <a:solidFill>
                  <a:schemeClr val="bg1">
                    <a:lumMod val="50000"/>
                  </a:schemeClr>
                </a:solidFill>
              </a:rPr>
              <a:t>The adjustable roof curb allows angle adjustments on both directions.</a:t>
            </a:r>
          </a:p>
        </p:txBody>
      </p:sp>
      <p:grpSp>
        <p:nvGrpSpPr>
          <p:cNvPr id="7" name="Agrupar 6">
            <a:extLst>
              <a:ext uri="{FF2B5EF4-FFF2-40B4-BE49-F238E27FC236}">
                <a16:creationId xmlns:a16="http://schemas.microsoft.com/office/drawing/2014/main" id="{135A1866-F14C-4462-83BF-1C4543801388}"/>
              </a:ext>
            </a:extLst>
          </p:cNvPr>
          <p:cNvGrpSpPr/>
          <p:nvPr/>
        </p:nvGrpSpPr>
        <p:grpSpPr>
          <a:xfrm>
            <a:off x="168000" y="1687026"/>
            <a:ext cx="4320000" cy="2930694"/>
            <a:chOff x="232335" y="1687026"/>
            <a:chExt cx="4320000" cy="2930694"/>
          </a:xfrm>
        </p:grpSpPr>
        <p:pic>
          <p:nvPicPr>
            <p:cNvPr id="9" name="Imagem 8" descr="Uma imagem contendo Desenho técnico&#10;&#10;Descrição gerada automaticamente">
              <a:extLst>
                <a:ext uri="{FF2B5EF4-FFF2-40B4-BE49-F238E27FC236}">
                  <a16:creationId xmlns:a16="http://schemas.microsoft.com/office/drawing/2014/main" id="{4BE690F1-3CAB-497A-8BAC-333204F20E1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5" name="Retângulo 4">
              <a:extLst>
                <a:ext uri="{FF2B5EF4-FFF2-40B4-BE49-F238E27FC236}">
                  <a16:creationId xmlns:a16="http://schemas.microsoft.com/office/drawing/2014/main" id="{5D0846C5-2502-427E-BAB5-218BBAAFEC50}"/>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CASE 1</a:t>
              </a:r>
              <a:endParaRPr lang="en-GB" dirty="0"/>
            </a:p>
          </p:txBody>
        </p:sp>
        <p:sp>
          <p:nvSpPr>
            <p:cNvPr id="15" name="Retângulo 14">
              <a:extLst>
                <a:ext uri="{FF2B5EF4-FFF2-40B4-BE49-F238E27FC236}">
                  <a16:creationId xmlns:a16="http://schemas.microsoft.com/office/drawing/2014/main" id="{C79D4995-3C55-4451-A405-482090A36652}"/>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Retângulo 18">
            <a:extLst>
              <a:ext uri="{FF2B5EF4-FFF2-40B4-BE49-F238E27FC236}">
                <a16:creationId xmlns:a16="http://schemas.microsoft.com/office/drawing/2014/main" id="{1643F9E0-E8DF-456C-9EA4-D688EB2383A8}"/>
              </a:ext>
            </a:extLst>
          </p:cNvPr>
          <p:cNvSpPr/>
          <p:nvPr/>
        </p:nvSpPr>
        <p:spPr>
          <a:xfrm>
            <a:off x="64988" y="1630473"/>
            <a:ext cx="4504212" cy="30485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Agrupar 17">
            <a:extLst>
              <a:ext uri="{FF2B5EF4-FFF2-40B4-BE49-F238E27FC236}">
                <a16:creationId xmlns:a16="http://schemas.microsoft.com/office/drawing/2014/main" id="{628C18F7-ACF2-4041-B3FE-A66F35A4940E}"/>
              </a:ext>
            </a:extLst>
          </p:cNvPr>
          <p:cNvGrpSpPr/>
          <p:nvPr/>
        </p:nvGrpSpPr>
        <p:grpSpPr>
          <a:xfrm>
            <a:off x="4656000" y="1687026"/>
            <a:ext cx="4320000" cy="2930694"/>
            <a:chOff x="4683773" y="1687026"/>
            <a:chExt cx="4320000" cy="2930694"/>
          </a:xfrm>
        </p:grpSpPr>
        <p:pic>
          <p:nvPicPr>
            <p:cNvPr id="20" name="Imagem 19" descr="Diagrama&#10;&#10;Descrição gerada automaticamente">
              <a:extLst>
                <a:ext uri="{FF2B5EF4-FFF2-40B4-BE49-F238E27FC236}">
                  <a16:creationId xmlns:a16="http://schemas.microsoft.com/office/drawing/2014/main" id="{F1EC19B6-E2B6-406C-968B-633F1AAA09D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272A59D1-EC6C-4944-A588-992726EFB2C2}"/>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CASE 2</a:t>
              </a:r>
              <a:endParaRPr lang="en-GB" dirty="0"/>
            </a:p>
          </p:txBody>
        </p:sp>
        <p:sp>
          <p:nvSpPr>
            <p:cNvPr id="22" name="Retângulo 21">
              <a:extLst>
                <a:ext uri="{FF2B5EF4-FFF2-40B4-BE49-F238E27FC236}">
                  <a16:creationId xmlns:a16="http://schemas.microsoft.com/office/drawing/2014/main" id="{586763FA-DF1A-4584-8DFB-8C515B021284}"/>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0649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14</a:t>
            </a:fld>
            <a:r>
              <a:rPr lang="en-US"/>
              <a:t> |</a:t>
            </a:r>
            <a:endParaRPr lang="fr-FR" dirty="0"/>
          </a:p>
        </p:txBody>
      </p:sp>
      <p:pic>
        <p:nvPicPr>
          <p:cNvPr id="10" name="Imagem 9" descr="Diagrama&#10;&#10;Descrição gerada automaticamente">
            <a:extLst>
              <a:ext uri="{FF2B5EF4-FFF2-40B4-BE49-F238E27FC236}">
                <a16:creationId xmlns:a16="http://schemas.microsoft.com/office/drawing/2014/main" id="{FC57265F-EE9F-4FD0-883F-21E782624053}"/>
              </a:ext>
            </a:extLst>
          </p:cNvPr>
          <p:cNvPicPr>
            <a:picLocks noChangeAspect="1"/>
          </p:cNvPicPr>
          <p:nvPr/>
        </p:nvPicPr>
        <p:blipFill rotWithShape="1">
          <a:blip r:embed="rId2"/>
          <a:srcRect l="7805" r="15323"/>
          <a:stretch/>
        </p:blipFill>
        <p:spPr>
          <a:xfrm>
            <a:off x="3191478" y="788212"/>
            <a:ext cx="5682664" cy="3952421"/>
          </a:xfrm>
          <a:prstGeom prst="rect">
            <a:avLst/>
          </a:prstGeom>
          <a:ln w="12700">
            <a:solidFill>
              <a:srgbClr val="800000"/>
            </a:solidFill>
          </a:ln>
        </p:spPr>
      </p:pic>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1107996"/>
          </a:xfrm>
          <a:prstGeom prst="rect">
            <a:avLst/>
          </a:prstGeom>
          <a:solidFill>
            <a:srgbClr val="800000"/>
          </a:solidFill>
        </p:spPr>
        <p:txBody>
          <a:bodyPr wrap="square" rtlCol="0">
            <a:spAutoFit/>
          </a:bodyPr>
          <a:lstStyle/>
          <a:p>
            <a:pPr>
              <a:spcAft>
                <a:spcPts val="600"/>
              </a:spcAft>
            </a:pPr>
            <a:r>
              <a:rPr lang="en-GB" sz="1400" b="1" spc="300" dirty="0">
                <a:solidFill>
                  <a:schemeClr val="bg1"/>
                </a:solidFill>
                <a:effectLst>
                  <a:outerShdw blurRad="38100" dist="38100" dir="2700000" algn="tl">
                    <a:srgbClr val="000000">
                      <a:alpha val="43137"/>
                    </a:srgbClr>
                  </a:outerShdw>
                </a:effectLst>
              </a:rPr>
              <a:t>STEP 1 :</a:t>
            </a:r>
          </a:p>
          <a:p>
            <a:pPr>
              <a:spcAft>
                <a:spcPts val="600"/>
              </a:spcAft>
            </a:pPr>
            <a:r>
              <a:rPr lang="en-GB" sz="1400" dirty="0">
                <a:solidFill>
                  <a:schemeClr val="bg1"/>
                </a:solidFill>
              </a:rPr>
              <a:t>Remove the screws that secure the mud flaps to the roof curb.</a:t>
            </a:r>
          </a:p>
          <a:p>
            <a:pPr marL="285750" indent="-285750">
              <a:spcAft>
                <a:spcPts val="600"/>
              </a:spcAft>
              <a:buFont typeface="Wingdings" panose="05000000000000000000" pitchFamily="2" charset="2"/>
              <a:buChar char="Ø"/>
            </a:pPr>
            <a:r>
              <a:rPr lang="en-GB" sz="1400" dirty="0">
                <a:solidFill>
                  <a:schemeClr val="bg1"/>
                </a:solidFill>
              </a:rPr>
              <a:t>2 screws on each corner</a:t>
            </a:r>
          </a:p>
        </p:txBody>
      </p:sp>
      <p:grpSp>
        <p:nvGrpSpPr>
          <p:cNvPr id="19" name="Agrupar 18">
            <a:extLst>
              <a:ext uri="{FF2B5EF4-FFF2-40B4-BE49-F238E27FC236}">
                <a16:creationId xmlns:a16="http://schemas.microsoft.com/office/drawing/2014/main" id="{7AC4D4E8-A5C3-44A9-ABBA-160F3592B422}"/>
              </a:ext>
            </a:extLst>
          </p:cNvPr>
          <p:cNvGrpSpPr/>
          <p:nvPr/>
        </p:nvGrpSpPr>
        <p:grpSpPr>
          <a:xfrm>
            <a:off x="269858" y="788212"/>
            <a:ext cx="2651761" cy="1798958"/>
            <a:chOff x="4683773" y="1687026"/>
            <a:chExt cx="4320000" cy="2930694"/>
          </a:xfrm>
        </p:grpSpPr>
        <p:pic>
          <p:nvPicPr>
            <p:cNvPr id="20" name="Imagem 19" descr="Diagrama&#10;&#10;Descrição gerada automaticamente">
              <a:extLst>
                <a:ext uri="{FF2B5EF4-FFF2-40B4-BE49-F238E27FC236}">
                  <a16:creationId xmlns:a16="http://schemas.microsoft.com/office/drawing/2014/main" id="{E003BD76-170A-4B62-BA33-A0BEB06F5B8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94917591-4855-46BA-AB8B-03B819A70AE0}"/>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2</a:t>
              </a:r>
              <a:endParaRPr lang="en-GB" sz="1200" dirty="0"/>
            </a:p>
          </p:txBody>
        </p:sp>
        <p:sp>
          <p:nvSpPr>
            <p:cNvPr id="22" name="Retângulo 21">
              <a:extLst>
                <a:ext uri="{FF2B5EF4-FFF2-40B4-BE49-F238E27FC236}">
                  <a16:creationId xmlns:a16="http://schemas.microsoft.com/office/drawing/2014/main" id="{A89DF7B7-5943-4104-B398-8AF5E9F37A09}"/>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 name="Retângulo 27">
            <a:extLst>
              <a:ext uri="{FF2B5EF4-FFF2-40B4-BE49-F238E27FC236}">
                <a16:creationId xmlns:a16="http://schemas.microsoft.com/office/drawing/2014/main" id="{F41DFCCC-F039-4634-ABC2-A9D138A28AAA}"/>
              </a:ext>
            </a:extLst>
          </p:cNvPr>
          <p:cNvSpPr/>
          <p:nvPr/>
        </p:nvSpPr>
        <p:spPr>
          <a:xfrm>
            <a:off x="1436370" y="1920240"/>
            <a:ext cx="297180" cy="411480"/>
          </a:xfrm>
          <a:prstGeom prst="rect">
            <a:avLst/>
          </a:prstGeom>
          <a:noFill/>
          <a:ln w="12700">
            <a:solidFill>
              <a:srgbClr val="8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026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de vídeo game&#10;&#10;Descrição gerada automaticamente com confiança média">
            <a:extLst>
              <a:ext uri="{FF2B5EF4-FFF2-40B4-BE49-F238E27FC236}">
                <a16:creationId xmlns:a16="http://schemas.microsoft.com/office/drawing/2014/main" id="{147587F3-5EEB-4FD2-966A-F6258B5900FF}"/>
              </a:ext>
            </a:extLst>
          </p:cNvPr>
          <p:cNvPicPr>
            <a:picLocks noChangeAspect="1"/>
          </p:cNvPicPr>
          <p:nvPr/>
        </p:nvPicPr>
        <p:blipFill rotWithShape="1">
          <a:blip r:embed="rId2"/>
          <a:srcRect l="3808" r="19321" b="1974"/>
          <a:stretch/>
        </p:blipFill>
        <p:spPr>
          <a:xfrm>
            <a:off x="3191477" y="788212"/>
            <a:ext cx="5682277" cy="3952421"/>
          </a:xfrm>
          <a:prstGeom prst="rect">
            <a:avLst/>
          </a:prstGeom>
          <a:ln w="12700">
            <a:solidFill>
              <a:srgbClr val="80000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15</a:t>
            </a:fld>
            <a:r>
              <a:rPr lang="en-US"/>
              <a:t> |</a:t>
            </a:r>
            <a:endParaRPr lang="fr-FR" dirty="0"/>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1107996"/>
          </a:xfrm>
          <a:prstGeom prst="rect">
            <a:avLst/>
          </a:prstGeom>
          <a:solidFill>
            <a:srgbClr val="800000"/>
          </a:solidFill>
        </p:spPr>
        <p:txBody>
          <a:bodyPr wrap="square" rtlCol="0">
            <a:spAutoFit/>
          </a:bodyPr>
          <a:lstStyle/>
          <a:p>
            <a:pPr>
              <a:spcAft>
                <a:spcPts val="600"/>
              </a:spcAft>
            </a:pPr>
            <a:r>
              <a:rPr lang="en-GB" sz="1400" b="1" spc="300" dirty="0">
                <a:solidFill>
                  <a:schemeClr val="bg1"/>
                </a:solidFill>
                <a:effectLst>
                  <a:outerShdw blurRad="38100" dist="38100" dir="2700000" algn="tl">
                    <a:srgbClr val="000000">
                      <a:alpha val="43137"/>
                    </a:srgbClr>
                  </a:outerShdw>
                </a:effectLst>
              </a:rPr>
              <a:t>STEP 2 :</a:t>
            </a:r>
          </a:p>
          <a:p>
            <a:pPr>
              <a:spcAft>
                <a:spcPts val="600"/>
              </a:spcAft>
            </a:pPr>
            <a:r>
              <a:rPr lang="en-GB" sz="1400" dirty="0">
                <a:solidFill>
                  <a:schemeClr val="bg1"/>
                </a:solidFill>
              </a:rPr>
              <a:t>Loosen the screws of the four joints uniting the mud flaps.</a:t>
            </a:r>
          </a:p>
          <a:p>
            <a:pPr>
              <a:spcAft>
                <a:spcPts val="600"/>
              </a:spcAft>
            </a:pPr>
            <a:r>
              <a:rPr lang="en-GB" sz="1400" dirty="0">
                <a:solidFill>
                  <a:schemeClr val="bg1"/>
                </a:solidFill>
              </a:rPr>
              <a:t>Be careful to not remove them.</a:t>
            </a:r>
          </a:p>
        </p:txBody>
      </p:sp>
      <p:grpSp>
        <p:nvGrpSpPr>
          <p:cNvPr id="14" name="Agrupar 13">
            <a:extLst>
              <a:ext uri="{FF2B5EF4-FFF2-40B4-BE49-F238E27FC236}">
                <a16:creationId xmlns:a16="http://schemas.microsoft.com/office/drawing/2014/main" id="{63F7C1A6-3202-4078-A86D-237F7C94FBB2}"/>
              </a:ext>
            </a:extLst>
          </p:cNvPr>
          <p:cNvGrpSpPr/>
          <p:nvPr/>
        </p:nvGrpSpPr>
        <p:grpSpPr>
          <a:xfrm>
            <a:off x="269858" y="788212"/>
            <a:ext cx="2651761" cy="1798958"/>
            <a:chOff x="4683773" y="1687026"/>
            <a:chExt cx="4320000" cy="2930694"/>
          </a:xfrm>
        </p:grpSpPr>
        <p:pic>
          <p:nvPicPr>
            <p:cNvPr id="15" name="Imagem 14" descr="Diagrama&#10;&#10;Descrição gerada automaticamente">
              <a:extLst>
                <a:ext uri="{FF2B5EF4-FFF2-40B4-BE49-F238E27FC236}">
                  <a16:creationId xmlns:a16="http://schemas.microsoft.com/office/drawing/2014/main" id="{576F0D26-688C-44E7-AD77-660D5C0768B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7E17812D-653F-434E-ADB4-1106528353AA}"/>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2</a:t>
              </a:r>
              <a:endParaRPr lang="en-GB" sz="1200" dirty="0"/>
            </a:p>
          </p:txBody>
        </p:sp>
        <p:sp>
          <p:nvSpPr>
            <p:cNvPr id="22" name="Retângulo 21">
              <a:extLst>
                <a:ext uri="{FF2B5EF4-FFF2-40B4-BE49-F238E27FC236}">
                  <a16:creationId xmlns:a16="http://schemas.microsoft.com/office/drawing/2014/main" id="{85D74090-981E-4C0C-A27F-6EFD51171BAB}"/>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4BF7A1F7-F30E-40C3-A9C2-B68D144A7597}"/>
              </a:ext>
            </a:extLst>
          </p:cNvPr>
          <p:cNvSpPr/>
          <p:nvPr/>
        </p:nvSpPr>
        <p:spPr>
          <a:xfrm>
            <a:off x="1436370" y="1920240"/>
            <a:ext cx="297180" cy="411480"/>
          </a:xfrm>
          <a:prstGeom prst="rect">
            <a:avLst/>
          </a:prstGeom>
          <a:noFill/>
          <a:ln w="12700">
            <a:solidFill>
              <a:srgbClr val="8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393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16</a:t>
            </a:fld>
            <a:r>
              <a:rPr lang="en-US"/>
              <a:t> |</a:t>
            </a:r>
            <a:endParaRPr lang="fr-FR" dirty="0"/>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1754326"/>
          </a:xfrm>
          <a:prstGeom prst="rect">
            <a:avLst/>
          </a:prstGeom>
          <a:solidFill>
            <a:srgbClr val="800000"/>
          </a:solidFill>
        </p:spPr>
        <p:txBody>
          <a:bodyPr wrap="square" rtlCol="0">
            <a:spAutoFit/>
          </a:bodyPr>
          <a:lstStyle/>
          <a:p>
            <a:pPr>
              <a:spcAft>
                <a:spcPts val="600"/>
              </a:spcAft>
            </a:pPr>
            <a:r>
              <a:rPr lang="en-GB" sz="1400" b="1" spc="300" dirty="0">
                <a:solidFill>
                  <a:schemeClr val="bg1"/>
                </a:solidFill>
                <a:effectLst>
                  <a:outerShdw blurRad="38100" dist="38100" dir="2700000" algn="tl">
                    <a:srgbClr val="000000">
                      <a:alpha val="43137"/>
                    </a:srgbClr>
                  </a:outerShdw>
                </a:effectLst>
              </a:rPr>
              <a:t>STEP 3 :</a:t>
            </a:r>
          </a:p>
          <a:p>
            <a:pPr marL="285750" indent="-285750">
              <a:spcAft>
                <a:spcPts val="600"/>
              </a:spcAft>
              <a:buFont typeface="Arial" panose="020B0604020202020204" pitchFamily="34" charset="0"/>
              <a:buChar char="•"/>
            </a:pPr>
            <a:r>
              <a:rPr lang="en-GB" sz="1400" dirty="0">
                <a:solidFill>
                  <a:schemeClr val="bg1"/>
                </a:solidFill>
              </a:rPr>
              <a:t>Loosen the screws from the flaps  that will bend to adjust to the angle of the ceiling.</a:t>
            </a:r>
          </a:p>
          <a:p>
            <a:pPr marL="285750" indent="-285750">
              <a:spcAft>
                <a:spcPts val="600"/>
              </a:spcAft>
              <a:buFont typeface="Arial" panose="020B0604020202020204" pitchFamily="34" charset="0"/>
              <a:buChar char="•"/>
            </a:pPr>
            <a:r>
              <a:rPr lang="en-GB" sz="1400" dirty="0">
                <a:solidFill>
                  <a:schemeClr val="bg1"/>
                </a:solidFill>
              </a:rPr>
              <a:t>Remove the screws from the flap that follows the angle of the ceiling.</a:t>
            </a:r>
            <a:endParaRPr lang="en-GB" sz="1600" dirty="0">
              <a:solidFill>
                <a:schemeClr val="bg1"/>
              </a:solidFill>
            </a:endParaRPr>
          </a:p>
        </p:txBody>
      </p:sp>
      <p:pic>
        <p:nvPicPr>
          <p:cNvPr id="5" name="Imagem 4" descr="Diagrama&#10;&#10;Descrição gerada automaticamente">
            <a:extLst>
              <a:ext uri="{FF2B5EF4-FFF2-40B4-BE49-F238E27FC236}">
                <a16:creationId xmlns:a16="http://schemas.microsoft.com/office/drawing/2014/main" id="{41D2A829-7072-424E-84CF-D6BA2562813A}"/>
              </a:ext>
            </a:extLst>
          </p:cNvPr>
          <p:cNvPicPr>
            <a:picLocks noChangeAspect="1"/>
          </p:cNvPicPr>
          <p:nvPr/>
        </p:nvPicPr>
        <p:blipFill rotWithShape="1">
          <a:blip r:embed="rId2"/>
          <a:srcRect l="12342" r="12342"/>
          <a:stretch/>
        </p:blipFill>
        <p:spPr>
          <a:xfrm>
            <a:off x="3191476" y="788210"/>
            <a:ext cx="5682277" cy="3952421"/>
          </a:xfrm>
          <a:prstGeom prst="rect">
            <a:avLst/>
          </a:prstGeom>
          <a:ln w="12700">
            <a:solidFill>
              <a:srgbClr val="800000"/>
            </a:solidFill>
          </a:ln>
        </p:spPr>
      </p:pic>
      <p:grpSp>
        <p:nvGrpSpPr>
          <p:cNvPr id="14" name="Agrupar 13">
            <a:extLst>
              <a:ext uri="{FF2B5EF4-FFF2-40B4-BE49-F238E27FC236}">
                <a16:creationId xmlns:a16="http://schemas.microsoft.com/office/drawing/2014/main" id="{EB100A26-52ED-4138-9651-B5019B3925EB}"/>
              </a:ext>
            </a:extLst>
          </p:cNvPr>
          <p:cNvGrpSpPr/>
          <p:nvPr/>
        </p:nvGrpSpPr>
        <p:grpSpPr>
          <a:xfrm>
            <a:off x="269858" y="788212"/>
            <a:ext cx="2651761" cy="1798958"/>
            <a:chOff x="4683773" y="1687026"/>
            <a:chExt cx="4320000" cy="2930694"/>
          </a:xfrm>
        </p:grpSpPr>
        <p:pic>
          <p:nvPicPr>
            <p:cNvPr id="15" name="Imagem 14" descr="Diagrama&#10;&#10;Descrição gerada automaticamente">
              <a:extLst>
                <a:ext uri="{FF2B5EF4-FFF2-40B4-BE49-F238E27FC236}">
                  <a16:creationId xmlns:a16="http://schemas.microsoft.com/office/drawing/2014/main" id="{8283645C-ED10-47DD-9FF9-514132C9413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B0B8D6DD-082F-4936-8DCA-17FF6B03850D}"/>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2</a:t>
              </a:r>
              <a:endParaRPr lang="en-GB" sz="1200" dirty="0"/>
            </a:p>
          </p:txBody>
        </p:sp>
        <p:sp>
          <p:nvSpPr>
            <p:cNvPr id="22" name="Retângulo 21">
              <a:extLst>
                <a:ext uri="{FF2B5EF4-FFF2-40B4-BE49-F238E27FC236}">
                  <a16:creationId xmlns:a16="http://schemas.microsoft.com/office/drawing/2014/main" id="{39770758-2C92-4CF2-BE5E-25F2DBF49E4E}"/>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0832481A-CA04-4FD7-AFF8-68A8CC6A8DD6}"/>
              </a:ext>
            </a:extLst>
          </p:cNvPr>
          <p:cNvSpPr/>
          <p:nvPr/>
        </p:nvSpPr>
        <p:spPr>
          <a:xfrm>
            <a:off x="1436370" y="1920240"/>
            <a:ext cx="297180" cy="411480"/>
          </a:xfrm>
          <a:prstGeom prst="rect">
            <a:avLst/>
          </a:prstGeom>
          <a:noFill/>
          <a:ln w="12700">
            <a:solidFill>
              <a:srgbClr val="8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8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Diagrama&#10;&#10;Descrição gerada automaticamente">
            <a:extLst>
              <a:ext uri="{FF2B5EF4-FFF2-40B4-BE49-F238E27FC236}">
                <a16:creationId xmlns:a16="http://schemas.microsoft.com/office/drawing/2014/main" id="{0B540061-50D1-4CC5-919A-61B3A2CC2377}"/>
              </a:ext>
            </a:extLst>
          </p:cNvPr>
          <p:cNvPicPr>
            <a:picLocks noChangeAspect="1"/>
          </p:cNvPicPr>
          <p:nvPr/>
        </p:nvPicPr>
        <p:blipFill rotWithShape="1">
          <a:blip r:embed="rId2"/>
          <a:srcRect l="6194" r="13474"/>
          <a:stretch/>
        </p:blipFill>
        <p:spPr>
          <a:xfrm>
            <a:off x="3191476" y="788210"/>
            <a:ext cx="5682277" cy="3952420"/>
          </a:xfrm>
          <a:prstGeom prst="rect">
            <a:avLst/>
          </a:prstGeom>
          <a:ln w="12700">
            <a:solidFill>
              <a:srgbClr val="80000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17</a:t>
            </a:fld>
            <a:r>
              <a:rPr lang="en-US" dirty="0"/>
              <a:t> |</a:t>
            </a:r>
            <a:endParaRPr lang="fr-FR" dirty="0"/>
          </a:p>
        </p:txBody>
      </p:sp>
      <p:sp>
        <p:nvSpPr>
          <p:cNvPr id="18" name="CaixaDeTexto 17">
            <a:extLst>
              <a:ext uri="{FF2B5EF4-FFF2-40B4-BE49-F238E27FC236}">
                <a16:creationId xmlns:a16="http://schemas.microsoft.com/office/drawing/2014/main" id="{9C427A16-C6B0-4D60-8516-D45B26E2FD3F}"/>
              </a:ext>
            </a:extLst>
          </p:cNvPr>
          <p:cNvSpPr txBox="1"/>
          <p:nvPr/>
        </p:nvSpPr>
        <p:spPr>
          <a:xfrm>
            <a:off x="270245" y="2814863"/>
            <a:ext cx="2921233" cy="738664"/>
          </a:xfrm>
          <a:prstGeom prst="rect">
            <a:avLst/>
          </a:prstGeom>
          <a:solidFill>
            <a:srgbClr val="800000"/>
          </a:solidFill>
        </p:spPr>
        <p:txBody>
          <a:bodyPr wrap="square" rtlCol="0">
            <a:spAutoFit/>
          </a:bodyPr>
          <a:lstStyle/>
          <a:p>
            <a:pPr>
              <a:spcAft>
                <a:spcPts val="600"/>
              </a:spcAft>
            </a:pPr>
            <a:r>
              <a:rPr lang="en-GB" sz="1400" dirty="0">
                <a:solidFill>
                  <a:schemeClr val="bg1"/>
                </a:solidFill>
              </a:rPr>
              <a:t>The remaining screws will be used as guides for the roof curb alignment.</a:t>
            </a:r>
          </a:p>
        </p:txBody>
      </p:sp>
      <p:grpSp>
        <p:nvGrpSpPr>
          <p:cNvPr id="14" name="Agrupar 13">
            <a:extLst>
              <a:ext uri="{FF2B5EF4-FFF2-40B4-BE49-F238E27FC236}">
                <a16:creationId xmlns:a16="http://schemas.microsoft.com/office/drawing/2014/main" id="{7B9FBE19-B2FF-46D7-8C65-D4CEAF48F742}"/>
              </a:ext>
            </a:extLst>
          </p:cNvPr>
          <p:cNvGrpSpPr/>
          <p:nvPr/>
        </p:nvGrpSpPr>
        <p:grpSpPr>
          <a:xfrm>
            <a:off x="269858" y="788212"/>
            <a:ext cx="2651761" cy="1798958"/>
            <a:chOff x="4683773" y="1687026"/>
            <a:chExt cx="4320000" cy="2930694"/>
          </a:xfrm>
        </p:grpSpPr>
        <p:pic>
          <p:nvPicPr>
            <p:cNvPr id="15" name="Imagem 14" descr="Diagrama&#10;&#10;Descrição gerada automaticamente">
              <a:extLst>
                <a:ext uri="{FF2B5EF4-FFF2-40B4-BE49-F238E27FC236}">
                  <a16:creationId xmlns:a16="http://schemas.microsoft.com/office/drawing/2014/main" id="{636AF3F4-5817-4DD6-86AC-723CFECAA23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F9D8B18A-9845-443B-8820-E4619844FFDF}"/>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CASE 2</a:t>
              </a:r>
              <a:endParaRPr lang="en-GB" sz="1200" dirty="0"/>
            </a:p>
          </p:txBody>
        </p:sp>
        <p:sp>
          <p:nvSpPr>
            <p:cNvPr id="22" name="Retângulo 21">
              <a:extLst>
                <a:ext uri="{FF2B5EF4-FFF2-40B4-BE49-F238E27FC236}">
                  <a16:creationId xmlns:a16="http://schemas.microsoft.com/office/drawing/2014/main" id="{57FCEF18-D421-4853-8A05-22E17FBD9F87}"/>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etângulo 22">
            <a:extLst>
              <a:ext uri="{FF2B5EF4-FFF2-40B4-BE49-F238E27FC236}">
                <a16:creationId xmlns:a16="http://schemas.microsoft.com/office/drawing/2014/main" id="{0A327F75-5B26-4E57-B076-B472CA4D56F6}"/>
              </a:ext>
            </a:extLst>
          </p:cNvPr>
          <p:cNvSpPr/>
          <p:nvPr/>
        </p:nvSpPr>
        <p:spPr>
          <a:xfrm>
            <a:off x="1436370" y="1920240"/>
            <a:ext cx="297180" cy="411480"/>
          </a:xfrm>
          <a:prstGeom prst="rect">
            <a:avLst/>
          </a:prstGeom>
          <a:noFill/>
          <a:ln w="12700">
            <a:solidFill>
              <a:srgbClr val="8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50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Uma imagem contendo Texto&#10;&#10;Descrição gerada automaticamente">
            <a:extLst>
              <a:ext uri="{FF2B5EF4-FFF2-40B4-BE49-F238E27FC236}">
                <a16:creationId xmlns:a16="http://schemas.microsoft.com/office/drawing/2014/main" id="{7C243AA4-DF35-4550-BA88-C672F50702E4}"/>
              </a:ext>
            </a:extLst>
          </p:cNvPr>
          <p:cNvPicPr>
            <a:picLocks noChangeAspect="1"/>
          </p:cNvPicPr>
          <p:nvPr/>
        </p:nvPicPr>
        <p:blipFill rotWithShape="1">
          <a:blip r:embed="rId2"/>
          <a:srcRect l="25874"/>
          <a:stretch/>
        </p:blipFill>
        <p:spPr>
          <a:xfrm>
            <a:off x="-1" y="2390490"/>
            <a:ext cx="5567571" cy="2662237"/>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18</a:t>
            </a:fld>
            <a:r>
              <a:rPr lang="en-US"/>
              <a:t> |</a:t>
            </a:r>
            <a:endParaRPr lang="fr-FR" dirty="0"/>
          </a:p>
        </p:txBody>
      </p:sp>
      <p:pic>
        <p:nvPicPr>
          <p:cNvPr id="5" name="Imagem 4" descr="Uma imagem contendo lego, brinquedo, cama, mesa&#10;&#10;Descrição gerada automaticamente">
            <a:extLst>
              <a:ext uri="{FF2B5EF4-FFF2-40B4-BE49-F238E27FC236}">
                <a16:creationId xmlns:a16="http://schemas.microsoft.com/office/drawing/2014/main" id="{4E69F2ED-5602-43DC-AE64-793B673587FB}"/>
              </a:ext>
            </a:extLst>
          </p:cNvPr>
          <p:cNvPicPr>
            <a:picLocks noChangeAspect="1"/>
          </p:cNvPicPr>
          <p:nvPr/>
        </p:nvPicPr>
        <p:blipFill>
          <a:blip r:embed="rId3"/>
          <a:stretch>
            <a:fillRect/>
          </a:stretch>
        </p:blipFill>
        <p:spPr>
          <a:xfrm>
            <a:off x="3479563" y="882395"/>
            <a:ext cx="3542420" cy="2195929"/>
          </a:xfrm>
          <a:prstGeom prst="rect">
            <a:avLst/>
          </a:prstGeom>
          <a:ln w="12700">
            <a:solidFill>
              <a:srgbClr val="B50130"/>
            </a:solidFill>
          </a:ln>
        </p:spPr>
      </p:pic>
      <p:sp>
        <p:nvSpPr>
          <p:cNvPr id="13" name="CaixaDeTexto 12">
            <a:extLst>
              <a:ext uri="{FF2B5EF4-FFF2-40B4-BE49-F238E27FC236}">
                <a16:creationId xmlns:a16="http://schemas.microsoft.com/office/drawing/2014/main" id="{AD38A805-2B5A-4C8F-BE42-BD5B8D7CB864}"/>
              </a:ext>
            </a:extLst>
          </p:cNvPr>
          <p:cNvSpPr txBox="1"/>
          <p:nvPr/>
        </p:nvSpPr>
        <p:spPr>
          <a:xfrm>
            <a:off x="159119" y="961979"/>
            <a:ext cx="3163146" cy="1323439"/>
          </a:xfrm>
          <a:prstGeom prst="rect">
            <a:avLst/>
          </a:prstGeom>
          <a:noFill/>
        </p:spPr>
        <p:txBody>
          <a:bodyPr wrap="square" rtlCol="0">
            <a:spAutoFit/>
          </a:bodyPr>
          <a:lstStyle/>
          <a:p>
            <a:pPr algn="ctr">
              <a:spcAft>
                <a:spcPts val="1200"/>
              </a:spcAft>
            </a:pPr>
            <a:r>
              <a:rPr lang="en-GB" sz="1400" dirty="0">
                <a:solidFill>
                  <a:schemeClr val="bg1">
                    <a:lumMod val="50000"/>
                  </a:schemeClr>
                </a:solidFill>
              </a:rPr>
              <a:t>Align the roof curb in a horizontal position to correct the angle of the ceiling.</a:t>
            </a:r>
          </a:p>
          <a:p>
            <a:pPr algn="ctr">
              <a:spcAft>
                <a:spcPts val="1200"/>
              </a:spcAft>
            </a:pPr>
            <a:r>
              <a:rPr lang="en-GB" sz="1400" dirty="0">
                <a:solidFill>
                  <a:schemeClr val="bg1">
                    <a:lumMod val="50000"/>
                  </a:schemeClr>
                </a:solidFill>
              </a:rPr>
              <a:t>Make sure to use a level on this operation.</a:t>
            </a:r>
          </a:p>
        </p:txBody>
      </p:sp>
      <p:pic>
        <p:nvPicPr>
          <p:cNvPr id="14" name="Imagem 13" descr="Desenho técnico&#10;&#10;Descrição gerada automaticamente com confiança baixa">
            <a:extLst>
              <a:ext uri="{FF2B5EF4-FFF2-40B4-BE49-F238E27FC236}">
                <a16:creationId xmlns:a16="http://schemas.microsoft.com/office/drawing/2014/main" id="{7038B0FD-FC84-41F9-95B7-CE1AD34343A2}"/>
              </a:ext>
            </a:extLst>
          </p:cNvPr>
          <p:cNvPicPr>
            <a:picLocks noChangeAspect="1"/>
          </p:cNvPicPr>
          <p:nvPr/>
        </p:nvPicPr>
        <p:blipFill rotWithShape="1">
          <a:blip r:embed="rId4"/>
          <a:srcRect l="22878" t="13910" r="17120"/>
          <a:stretch/>
        </p:blipFill>
        <p:spPr>
          <a:xfrm>
            <a:off x="7164041" y="882396"/>
            <a:ext cx="1807265" cy="2195928"/>
          </a:xfrm>
          <a:prstGeom prst="rect">
            <a:avLst/>
          </a:prstGeom>
          <a:ln w="12700">
            <a:solidFill>
              <a:srgbClr val="800000"/>
            </a:solidFill>
          </a:ln>
        </p:spPr>
      </p:pic>
      <p:sp>
        <p:nvSpPr>
          <p:cNvPr id="15" name="Retângulo 14">
            <a:extLst>
              <a:ext uri="{FF2B5EF4-FFF2-40B4-BE49-F238E27FC236}">
                <a16:creationId xmlns:a16="http://schemas.microsoft.com/office/drawing/2014/main" id="{B9FB22B9-DFD4-4BF5-9472-6748A261A04C}"/>
              </a:ext>
            </a:extLst>
          </p:cNvPr>
          <p:cNvSpPr/>
          <p:nvPr/>
        </p:nvSpPr>
        <p:spPr>
          <a:xfrm>
            <a:off x="4381492" y="2119002"/>
            <a:ext cx="403868" cy="683418"/>
          </a:xfrm>
          <a:prstGeom prst="rect">
            <a:avLst/>
          </a:prstGeom>
          <a:noFill/>
          <a:ln w="1270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ector: Angulado 16">
            <a:extLst>
              <a:ext uri="{FF2B5EF4-FFF2-40B4-BE49-F238E27FC236}">
                <a16:creationId xmlns:a16="http://schemas.microsoft.com/office/drawing/2014/main" id="{F97DDAE4-7386-4944-8CA8-401B92217C74}"/>
              </a:ext>
            </a:extLst>
          </p:cNvPr>
          <p:cNvCxnSpPr>
            <a:stCxn id="15" idx="2"/>
            <a:endCxn id="14" idx="2"/>
          </p:cNvCxnSpPr>
          <p:nvPr/>
        </p:nvCxnSpPr>
        <p:spPr>
          <a:xfrm rot="16200000" flipH="1">
            <a:off x="6187598" y="1198248"/>
            <a:ext cx="275904" cy="3484248"/>
          </a:xfrm>
          <a:prstGeom prst="bentConnector3">
            <a:avLst>
              <a:gd name="adj1" fmla="val 182855"/>
            </a:avLst>
          </a:prstGeom>
          <a:noFill/>
          <a:ln w="1270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cxnSp>
      <p:pic>
        <p:nvPicPr>
          <p:cNvPr id="20" name="Picture 2" descr="Nível Bolha em Alumínio com Base Magnética 30cm - FORTGPRO-FG157 - R$22.9 |  Loja do Mecânico">
            <a:extLst>
              <a:ext uri="{FF2B5EF4-FFF2-40B4-BE49-F238E27FC236}">
                <a16:creationId xmlns:a16="http://schemas.microsoft.com/office/drawing/2014/main" id="{D3D2A99D-5AC1-47E0-8204-537ED4E8CB35}"/>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34211" y="3333228"/>
            <a:ext cx="1162229" cy="290988"/>
          </a:xfrm>
          <a:prstGeom prst="rect">
            <a:avLst/>
          </a:prstGeom>
          <a:noFill/>
          <a:extLst>
            <a:ext uri="{909E8E84-426E-40DD-AFC4-6F175D3DCCD1}">
              <a14:hiddenFill xmlns:a14="http://schemas.microsoft.com/office/drawing/2010/main">
                <a:solidFill>
                  <a:srgbClr val="FFFFFF"/>
                </a:solidFill>
              </a14:hiddenFill>
            </a:ext>
          </a:extLst>
        </p:spPr>
      </p:pic>
      <p:sp>
        <p:nvSpPr>
          <p:cNvPr id="18" name="Retângulo 17">
            <a:extLst>
              <a:ext uri="{FF2B5EF4-FFF2-40B4-BE49-F238E27FC236}">
                <a16:creationId xmlns:a16="http://schemas.microsoft.com/office/drawing/2014/main" id="{80F86A06-9486-4169-B6D0-C1906C99CC6D}"/>
              </a:ext>
            </a:extLst>
          </p:cNvPr>
          <p:cNvSpPr/>
          <p:nvPr/>
        </p:nvSpPr>
        <p:spPr>
          <a:xfrm>
            <a:off x="5623560" y="3624216"/>
            <a:ext cx="3347746" cy="978264"/>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FFC000"/>
                </a:solidFill>
              </a:rPr>
              <a:t>This operation may require several adjustments, loosening and tightening the screws until the horizontal position is reached.</a:t>
            </a:r>
            <a:endParaRPr lang="en-US" sz="1400" dirty="0">
              <a:solidFill>
                <a:srgbClr val="FFC000"/>
              </a:solidFill>
            </a:endParaRPr>
          </a:p>
        </p:txBody>
      </p:sp>
    </p:spTree>
    <p:extLst>
      <p:ext uri="{BB962C8B-B14F-4D97-AF65-F5344CB8AC3E}">
        <p14:creationId xmlns:p14="http://schemas.microsoft.com/office/powerpoint/2010/main" val="356463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Interface gráfica do usuário, Aplicativo, Word&#10;&#10;Descrição gerada automaticamente">
            <a:extLst>
              <a:ext uri="{FF2B5EF4-FFF2-40B4-BE49-F238E27FC236}">
                <a16:creationId xmlns:a16="http://schemas.microsoft.com/office/drawing/2014/main" id="{1FCA8E63-7E3C-44B0-A9C5-A84BF5199FB7}"/>
              </a:ext>
            </a:extLst>
          </p:cNvPr>
          <p:cNvPicPr>
            <a:picLocks noChangeAspect="1"/>
          </p:cNvPicPr>
          <p:nvPr/>
        </p:nvPicPr>
        <p:blipFill rotWithShape="1">
          <a:blip r:embed="rId2"/>
          <a:srcRect l="1187" r="-1"/>
          <a:stretch/>
        </p:blipFill>
        <p:spPr>
          <a:xfrm>
            <a:off x="2488707" y="2180981"/>
            <a:ext cx="6655293" cy="2564297"/>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19</a:t>
            </a:fld>
            <a:r>
              <a:rPr lang="en-US"/>
              <a:t> |</a:t>
            </a:r>
            <a:endParaRPr lang="fr-FR" dirty="0"/>
          </a:p>
        </p:txBody>
      </p:sp>
      <p:pic>
        <p:nvPicPr>
          <p:cNvPr id="11" name="Imagem 10" descr="Tela de computador com fundo azul&#10;&#10;Descrição gerada automaticamente com confiança média">
            <a:extLst>
              <a:ext uri="{FF2B5EF4-FFF2-40B4-BE49-F238E27FC236}">
                <a16:creationId xmlns:a16="http://schemas.microsoft.com/office/drawing/2014/main" id="{111B061B-0BEE-44F9-A364-E2FB3B25CE6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715447"/>
            <a:ext cx="3148314" cy="3899669"/>
          </a:xfrm>
          <a:prstGeom prst="rect">
            <a:avLst/>
          </a:prstGeom>
        </p:spPr>
      </p:pic>
      <p:sp>
        <p:nvSpPr>
          <p:cNvPr id="13" name="CaixaDeTexto 12">
            <a:extLst>
              <a:ext uri="{FF2B5EF4-FFF2-40B4-BE49-F238E27FC236}">
                <a16:creationId xmlns:a16="http://schemas.microsoft.com/office/drawing/2014/main" id="{AD38A805-2B5A-4C8F-BE42-BD5B8D7CB864}"/>
              </a:ext>
            </a:extLst>
          </p:cNvPr>
          <p:cNvSpPr txBox="1"/>
          <p:nvPr/>
        </p:nvSpPr>
        <p:spPr>
          <a:xfrm>
            <a:off x="3896222" y="1280228"/>
            <a:ext cx="3840261" cy="523220"/>
          </a:xfrm>
          <a:prstGeom prst="rect">
            <a:avLst/>
          </a:prstGeom>
          <a:noFill/>
        </p:spPr>
        <p:txBody>
          <a:bodyPr wrap="square" rtlCol="0">
            <a:spAutoFit/>
          </a:bodyPr>
          <a:lstStyle/>
          <a:p>
            <a:pPr algn="ctr">
              <a:spcAft>
                <a:spcPts val="600"/>
              </a:spcAft>
            </a:pPr>
            <a:r>
              <a:rPr lang="en-GB" sz="1400" dirty="0">
                <a:solidFill>
                  <a:schemeClr val="bg1">
                    <a:lumMod val="50000"/>
                  </a:schemeClr>
                </a:solidFill>
              </a:rPr>
              <a:t>During the roof curb alignment, the mud flaps will bend to adjust the angle of the roof.</a:t>
            </a:r>
          </a:p>
        </p:txBody>
      </p:sp>
    </p:spTree>
    <p:extLst>
      <p:ext uri="{BB962C8B-B14F-4D97-AF65-F5344CB8AC3E}">
        <p14:creationId xmlns:p14="http://schemas.microsoft.com/office/powerpoint/2010/main" val="387557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en-US" sz="1200" b="1" spc="300" dirty="0"/>
            </a:br>
            <a:br>
              <a:rPr lang="en-US" sz="1200" b="1" spc="300" dirty="0"/>
            </a:br>
            <a:br>
              <a:rPr lang="en-US" sz="1200" b="1" spc="300" dirty="0"/>
            </a:br>
            <a:br>
              <a:rPr lang="en-US" sz="1200" b="1" spc="300" dirty="0"/>
            </a:br>
            <a:r>
              <a:rPr lang="en-US" sz="4800" b="1" spc="300" dirty="0"/>
              <a:t>e-Baltic</a:t>
            </a:r>
            <a:br>
              <a:rPr lang="en-US" sz="4000" b="1" spc="300" dirty="0"/>
            </a:br>
            <a:r>
              <a:rPr lang="en-US" sz="2800" b="1" spc="300" dirty="0">
                <a:solidFill>
                  <a:srgbClr val="FFC000"/>
                </a:solidFill>
              </a:rPr>
              <a:t>Roof Curb installation</a:t>
            </a:r>
            <a:endParaRPr lang="en-US" sz="1600" spc="300" dirty="0">
              <a:solidFill>
                <a:srgbClr val="FFC000"/>
              </a:solidFill>
            </a:endParaRPr>
          </a:p>
        </p:txBody>
      </p:sp>
    </p:spTree>
    <p:extLst>
      <p:ext uri="{BB962C8B-B14F-4D97-AF65-F5344CB8AC3E}">
        <p14:creationId xmlns:p14="http://schemas.microsoft.com/office/powerpoint/2010/main" val="192386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Tela de computador com texto preto sobre fundo branco&#10;&#10;Descrição gerada automaticamente com confiança baixa">
            <a:extLst>
              <a:ext uri="{FF2B5EF4-FFF2-40B4-BE49-F238E27FC236}">
                <a16:creationId xmlns:a16="http://schemas.microsoft.com/office/drawing/2014/main" id="{A0BCF4BD-0E9A-49A2-9DC6-613515F9FC3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30869" y="586328"/>
            <a:ext cx="4013964" cy="1668888"/>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20</a:t>
            </a:fld>
            <a:r>
              <a:rPr lang="en-US"/>
              <a:t> |</a:t>
            </a:r>
            <a:endParaRPr lang="fr-FR" dirty="0"/>
          </a:p>
        </p:txBody>
      </p:sp>
      <p:sp>
        <p:nvSpPr>
          <p:cNvPr id="13" name="CaixaDeTexto 12">
            <a:extLst>
              <a:ext uri="{FF2B5EF4-FFF2-40B4-BE49-F238E27FC236}">
                <a16:creationId xmlns:a16="http://schemas.microsoft.com/office/drawing/2014/main" id="{AD38A805-2B5A-4C8F-BE42-BD5B8D7CB864}"/>
              </a:ext>
            </a:extLst>
          </p:cNvPr>
          <p:cNvSpPr txBox="1"/>
          <p:nvPr/>
        </p:nvSpPr>
        <p:spPr>
          <a:xfrm>
            <a:off x="381000" y="1001968"/>
            <a:ext cx="3840261" cy="738664"/>
          </a:xfrm>
          <a:prstGeom prst="rect">
            <a:avLst/>
          </a:prstGeom>
          <a:noFill/>
        </p:spPr>
        <p:txBody>
          <a:bodyPr wrap="square" rtlCol="0">
            <a:spAutoFit/>
          </a:bodyPr>
          <a:lstStyle/>
          <a:p>
            <a:pPr algn="ctr">
              <a:spcAft>
                <a:spcPts val="600"/>
              </a:spcAft>
            </a:pPr>
            <a:r>
              <a:rPr lang="en-GB" sz="1400" dirty="0">
                <a:solidFill>
                  <a:schemeClr val="bg1">
                    <a:lumMod val="50000"/>
                  </a:schemeClr>
                </a:solidFill>
              </a:rPr>
              <a:t>Once the roof curve is perfectly levelled, fix the adjustable angles by tightening all the screws at the joints and mud flaps.</a:t>
            </a:r>
          </a:p>
        </p:txBody>
      </p:sp>
      <p:pic>
        <p:nvPicPr>
          <p:cNvPr id="7" name="Imagem 6" descr="Diagrama&#10;&#10;Descrição gerada automaticamente">
            <a:extLst>
              <a:ext uri="{FF2B5EF4-FFF2-40B4-BE49-F238E27FC236}">
                <a16:creationId xmlns:a16="http://schemas.microsoft.com/office/drawing/2014/main" id="{B9299461-1E0A-4336-ACC7-25FCF9E56544}"/>
              </a:ext>
            </a:extLst>
          </p:cNvPr>
          <p:cNvPicPr>
            <a:picLocks noChangeAspect="1"/>
          </p:cNvPicPr>
          <p:nvPr/>
        </p:nvPicPr>
        <p:blipFill rotWithShape="1">
          <a:blip r:embed="rId3"/>
          <a:srcRect l="6942" r="2136"/>
          <a:stretch/>
        </p:blipFill>
        <p:spPr>
          <a:xfrm>
            <a:off x="1505310" y="2315669"/>
            <a:ext cx="2783950" cy="2415670"/>
          </a:xfrm>
          <a:prstGeom prst="rect">
            <a:avLst/>
          </a:prstGeom>
          <a:ln w="12700">
            <a:solidFill>
              <a:srgbClr val="B50130"/>
            </a:solidFill>
          </a:ln>
        </p:spPr>
      </p:pic>
      <p:pic>
        <p:nvPicPr>
          <p:cNvPr id="12" name="Imagem 11" descr="Mapa de cidade&#10;&#10;Descrição gerada automaticamente com confiança média">
            <a:extLst>
              <a:ext uri="{FF2B5EF4-FFF2-40B4-BE49-F238E27FC236}">
                <a16:creationId xmlns:a16="http://schemas.microsoft.com/office/drawing/2014/main" id="{17E09986-27BD-4D60-8DA0-A424DC1F0CE8}"/>
              </a:ext>
            </a:extLst>
          </p:cNvPr>
          <p:cNvPicPr>
            <a:picLocks noChangeAspect="1"/>
          </p:cNvPicPr>
          <p:nvPr/>
        </p:nvPicPr>
        <p:blipFill>
          <a:blip r:embed="rId4"/>
          <a:stretch>
            <a:fillRect/>
          </a:stretch>
        </p:blipFill>
        <p:spPr>
          <a:xfrm>
            <a:off x="4854741" y="2315668"/>
            <a:ext cx="2783950" cy="2415670"/>
          </a:xfrm>
          <a:prstGeom prst="rect">
            <a:avLst/>
          </a:prstGeom>
          <a:ln w="12700">
            <a:solidFill>
              <a:srgbClr val="B50130"/>
            </a:solidFill>
          </a:ln>
        </p:spPr>
      </p:pic>
      <p:sp>
        <p:nvSpPr>
          <p:cNvPr id="19" name="Retângulo 18">
            <a:extLst>
              <a:ext uri="{FF2B5EF4-FFF2-40B4-BE49-F238E27FC236}">
                <a16:creationId xmlns:a16="http://schemas.microsoft.com/office/drawing/2014/main" id="{A0A4ED64-044C-4507-B4FA-988348CA90AB}"/>
              </a:ext>
            </a:extLst>
          </p:cNvPr>
          <p:cNvSpPr/>
          <p:nvPr/>
        </p:nvSpPr>
        <p:spPr>
          <a:xfrm>
            <a:off x="4907272" y="1194288"/>
            <a:ext cx="266708" cy="529590"/>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tângulo 19">
            <a:extLst>
              <a:ext uri="{FF2B5EF4-FFF2-40B4-BE49-F238E27FC236}">
                <a16:creationId xmlns:a16="http://schemas.microsoft.com/office/drawing/2014/main" id="{770BD420-B1B3-41BA-8F50-2899DFA25AA3}"/>
              </a:ext>
            </a:extLst>
          </p:cNvPr>
          <p:cNvSpPr/>
          <p:nvPr/>
        </p:nvSpPr>
        <p:spPr>
          <a:xfrm>
            <a:off x="6918952" y="1293708"/>
            <a:ext cx="266708" cy="639720"/>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ângulo 20">
            <a:extLst>
              <a:ext uri="{FF2B5EF4-FFF2-40B4-BE49-F238E27FC236}">
                <a16:creationId xmlns:a16="http://schemas.microsoft.com/office/drawing/2014/main" id="{443EA6DE-B624-4003-9DC2-25116C822D76}"/>
              </a:ext>
            </a:extLst>
          </p:cNvPr>
          <p:cNvSpPr/>
          <p:nvPr/>
        </p:nvSpPr>
        <p:spPr>
          <a:xfrm>
            <a:off x="7950192" y="1100912"/>
            <a:ext cx="266708" cy="639720"/>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Conector: Angulado 24">
            <a:extLst>
              <a:ext uri="{FF2B5EF4-FFF2-40B4-BE49-F238E27FC236}">
                <a16:creationId xmlns:a16="http://schemas.microsoft.com/office/drawing/2014/main" id="{B13D9D10-F3FF-4C3D-BA6C-E85D3D3AA968}"/>
              </a:ext>
            </a:extLst>
          </p:cNvPr>
          <p:cNvCxnSpPr>
            <a:cxnSpLocks/>
            <a:stCxn id="7" idx="0"/>
            <a:endCxn id="20" idx="2"/>
          </p:cNvCxnSpPr>
          <p:nvPr/>
        </p:nvCxnSpPr>
        <p:spPr>
          <a:xfrm rot="5400000" flipH="1" flipV="1">
            <a:off x="4783675" y="47039"/>
            <a:ext cx="382241" cy="4155021"/>
          </a:xfrm>
          <a:prstGeom prst="bentConnector3">
            <a:avLst>
              <a:gd name="adj1" fmla="val 50000"/>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28" name="Conector: Angulado 27">
            <a:extLst>
              <a:ext uri="{FF2B5EF4-FFF2-40B4-BE49-F238E27FC236}">
                <a16:creationId xmlns:a16="http://schemas.microsoft.com/office/drawing/2014/main" id="{385A48DD-45D4-46B2-854F-99D9DD3E3977}"/>
              </a:ext>
            </a:extLst>
          </p:cNvPr>
          <p:cNvCxnSpPr>
            <a:cxnSpLocks/>
            <a:stCxn id="12" idx="0"/>
            <a:endCxn id="20" idx="2"/>
          </p:cNvCxnSpPr>
          <p:nvPr/>
        </p:nvCxnSpPr>
        <p:spPr>
          <a:xfrm rot="5400000" flipH="1" flipV="1">
            <a:off x="6458391" y="1721753"/>
            <a:ext cx="382240" cy="805590"/>
          </a:xfrm>
          <a:prstGeom prst="bentConnector3">
            <a:avLst>
              <a:gd name="adj1" fmla="val 50000"/>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61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la de computador com texto preto sobre fundo branco&#10;&#10;Descrição gerada automaticamente com confiança baixa">
            <a:extLst>
              <a:ext uri="{FF2B5EF4-FFF2-40B4-BE49-F238E27FC236}">
                <a16:creationId xmlns:a16="http://schemas.microsoft.com/office/drawing/2014/main" id="{293EAC80-DA4E-4F95-AD46-2E34EA7379F2}"/>
              </a:ext>
            </a:extLst>
          </p:cNvPr>
          <p:cNvPicPr>
            <a:picLocks noChangeAspect="1"/>
          </p:cNvPicPr>
          <p:nvPr/>
        </p:nvPicPr>
        <p:blipFill>
          <a:blip r:embed="rId2"/>
          <a:stretch>
            <a:fillRect/>
          </a:stretch>
        </p:blipFill>
        <p:spPr>
          <a:xfrm>
            <a:off x="441960" y="1608572"/>
            <a:ext cx="8260080" cy="3434298"/>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21</a:t>
            </a:fld>
            <a:r>
              <a:rPr lang="en-US"/>
              <a:t> |</a:t>
            </a:r>
            <a:endParaRPr lang="fr-FR" dirty="0"/>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716020"/>
            <a:ext cx="5760720" cy="600164"/>
          </a:xfrm>
          <a:prstGeom prst="rect">
            <a:avLst/>
          </a:prstGeom>
          <a:noFill/>
        </p:spPr>
        <p:txBody>
          <a:bodyPr wrap="square" rtlCol="0">
            <a:spAutoFit/>
          </a:bodyPr>
          <a:lstStyle/>
          <a:p>
            <a:pPr>
              <a:spcAft>
                <a:spcPts val="600"/>
              </a:spcAft>
            </a:pPr>
            <a:r>
              <a:rPr lang="en-GB" sz="1400" dirty="0">
                <a:solidFill>
                  <a:schemeClr val="bg1">
                    <a:lumMod val="50000"/>
                  </a:schemeClr>
                </a:solidFill>
              </a:rPr>
              <a:t>When the frame is correctly positioned, secure the assembly with:</a:t>
            </a:r>
          </a:p>
          <a:p>
            <a:pPr marL="285750" indent="-285750">
              <a:spcAft>
                <a:spcPts val="600"/>
              </a:spcAft>
              <a:buFont typeface="Wingdings" panose="05000000000000000000" pitchFamily="2" charset="2"/>
              <a:buChar char="Ø"/>
            </a:pPr>
            <a:r>
              <a:rPr lang="en-GB" sz="1400" dirty="0">
                <a:solidFill>
                  <a:srgbClr val="B50130"/>
                </a:solidFill>
              </a:rPr>
              <a:t>a disconnected stitched welded seam (20 to 30 mm every 200 mm)</a:t>
            </a:r>
          </a:p>
        </p:txBody>
      </p:sp>
      <p:grpSp>
        <p:nvGrpSpPr>
          <p:cNvPr id="123" name="Agrupar 122">
            <a:extLst>
              <a:ext uri="{FF2B5EF4-FFF2-40B4-BE49-F238E27FC236}">
                <a16:creationId xmlns:a16="http://schemas.microsoft.com/office/drawing/2014/main" id="{51830464-DB6B-4D25-BDE7-6D9F2AB39B3A}"/>
              </a:ext>
            </a:extLst>
          </p:cNvPr>
          <p:cNvGrpSpPr/>
          <p:nvPr/>
        </p:nvGrpSpPr>
        <p:grpSpPr>
          <a:xfrm>
            <a:off x="1471051" y="2801850"/>
            <a:ext cx="6289761" cy="1238445"/>
            <a:chOff x="1471051" y="2801850"/>
            <a:chExt cx="6289761" cy="1238445"/>
          </a:xfrm>
        </p:grpSpPr>
        <p:cxnSp>
          <p:nvCxnSpPr>
            <p:cNvPr id="89" name="Conector reto 88">
              <a:extLst>
                <a:ext uri="{FF2B5EF4-FFF2-40B4-BE49-F238E27FC236}">
                  <a16:creationId xmlns:a16="http://schemas.microsoft.com/office/drawing/2014/main" id="{84EC74E5-B435-48EB-B8E2-0F12A8AF355A}"/>
                </a:ext>
              </a:extLst>
            </p:cNvPr>
            <p:cNvCxnSpPr>
              <a:cxnSpLocks/>
            </p:cNvCxnSpPr>
            <p:nvPr/>
          </p:nvCxnSpPr>
          <p:spPr>
            <a:xfrm flipH="1" flipV="1">
              <a:off x="5327333" y="3181137"/>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5" name="Conector reto 94">
              <a:extLst>
                <a:ext uri="{FF2B5EF4-FFF2-40B4-BE49-F238E27FC236}">
                  <a16:creationId xmlns:a16="http://schemas.microsoft.com/office/drawing/2014/main" id="{91DAF982-769B-4E9A-8E6F-CF36CA9A66FD}"/>
                </a:ext>
              </a:extLst>
            </p:cNvPr>
            <p:cNvCxnSpPr>
              <a:cxnSpLocks/>
            </p:cNvCxnSpPr>
            <p:nvPr/>
          </p:nvCxnSpPr>
          <p:spPr>
            <a:xfrm flipH="1" flipV="1">
              <a:off x="4717733" y="3117921"/>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6" name="Conector reto 95">
              <a:extLst>
                <a:ext uri="{FF2B5EF4-FFF2-40B4-BE49-F238E27FC236}">
                  <a16:creationId xmlns:a16="http://schemas.microsoft.com/office/drawing/2014/main" id="{F3DB8080-24EE-4DF9-86DC-11CEBB8C0203}"/>
                </a:ext>
              </a:extLst>
            </p:cNvPr>
            <p:cNvCxnSpPr>
              <a:cxnSpLocks/>
            </p:cNvCxnSpPr>
            <p:nvPr/>
          </p:nvCxnSpPr>
          <p:spPr>
            <a:xfrm flipH="1" flipV="1">
              <a:off x="4108133" y="3054707"/>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7" name="Conector reto 96">
              <a:extLst>
                <a:ext uri="{FF2B5EF4-FFF2-40B4-BE49-F238E27FC236}">
                  <a16:creationId xmlns:a16="http://schemas.microsoft.com/office/drawing/2014/main" id="{C8E99627-3D0B-491F-B01A-1905CA797EC2}"/>
                </a:ext>
              </a:extLst>
            </p:cNvPr>
            <p:cNvCxnSpPr>
              <a:cxnSpLocks/>
            </p:cNvCxnSpPr>
            <p:nvPr/>
          </p:nvCxnSpPr>
          <p:spPr>
            <a:xfrm flipH="1" flipV="1">
              <a:off x="3498533" y="2991493"/>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8" name="Conector reto 97">
              <a:extLst>
                <a:ext uri="{FF2B5EF4-FFF2-40B4-BE49-F238E27FC236}">
                  <a16:creationId xmlns:a16="http://schemas.microsoft.com/office/drawing/2014/main" id="{ECB1CF59-6064-4564-9B03-554093E83568}"/>
                </a:ext>
              </a:extLst>
            </p:cNvPr>
            <p:cNvCxnSpPr>
              <a:cxnSpLocks/>
            </p:cNvCxnSpPr>
            <p:nvPr/>
          </p:nvCxnSpPr>
          <p:spPr>
            <a:xfrm flipH="1" flipV="1">
              <a:off x="2888933" y="2928279"/>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99" name="Conector reto 98">
              <a:extLst>
                <a:ext uri="{FF2B5EF4-FFF2-40B4-BE49-F238E27FC236}">
                  <a16:creationId xmlns:a16="http://schemas.microsoft.com/office/drawing/2014/main" id="{CABAFBBF-FEAD-4412-BD77-CC411D0B1459}"/>
                </a:ext>
              </a:extLst>
            </p:cNvPr>
            <p:cNvCxnSpPr>
              <a:cxnSpLocks/>
            </p:cNvCxnSpPr>
            <p:nvPr/>
          </p:nvCxnSpPr>
          <p:spPr>
            <a:xfrm flipH="1" flipV="1">
              <a:off x="2279333" y="2865065"/>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0" name="Conector reto 99">
              <a:extLst>
                <a:ext uri="{FF2B5EF4-FFF2-40B4-BE49-F238E27FC236}">
                  <a16:creationId xmlns:a16="http://schemas.microsoft.com/office/drawing/2014/main" id="{ECC3E97E-AD8B-42DF-BCA9-66218EC8D27D}"/>
                </a:ext>
              </a:extLst>
            </p:cNvPr>
            <p:cNvCxnSpPr>
              <a:cxnSpLocks/>
            </p:cNvCxnSpPr>
            <p:nvPr/>
          </p:nvCxnSpPr>
          <p:spPr>
            <a:xfrm flipH="1" flipV="1">
              <a:off x="1669733" y="2801850"/>
              <a:ext cx="151448" cy="1545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1" name="Conector reto 100">
              <a:extLst>
                <a:ext uri="{FF2B5EF4-FFF2-40B4-BE49-F238E27FC236}">
                  <a16:creationId xmlns:a16="http://schemas.microsoft.com/office/drawing/2014/main" id="{71BC0D98-FB2E-4E29-A683-CB85A36406AA}"/>
                </a:ext>
              </a:extLst>
            </p:cNvPr>
            <p:cNvCxnSpPr>
              <a:cxnSpLocks/>
            </p:cNvCxnSpPr>
            <p:nvPr/>
          </p:nvCxnSpPr>
          <p:spPr>
            <a:xfrm flipH="1">
              <a:off x="1471051" y="2991493"/>
              <a:ext cx="15847"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5" name="Conector reto 104">
              <a:extLst>
                <a:ext uri="{FF2B5EF4-FFF2-40B4-BE49-F238E27FC236}">
                  <a16:creationId xmlns:a16="http://schemas.microsoft.com/office/drawing/2014/main" id="{EAD12537-588C-4E5D-A337-179A3122773C}"/>
                </a:ext>
              </a:extLst>
            </p:cNvPr>
            <p:cNvCxnSpPr>
              <a:cxnSpLocks/>
            </p:cNvCxnSpPr>
            <p:nvPr/>
          </p:nvCxnSpPr>
          <p:spPr>
            <a:xfrm flipH="1">
              <a:off x="1587891" y="3499161"/>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7" name="Conector reto 106">
              <a:extLst>
                <a:ext uri="{FF2B5EF4-FFF2-40B4-BE49-F238E27FC236}">
                  <a16:creationId xmlns:a16="http://schemas.microsoft.com/office/drawing/2014/main" id="{0991DB46-64BA-4488-8F8D-A0031225DDE0}"/>
                </a:ext>
              </a:extLst>
            </p:cNvPr>
            <p:cNvCxnSpPr>
              <a:cxnSpLocks/>
            </p:cNvCxnSpPr>
            <p:nvPr/>
          </p:nvCxnSpPr>
          <p:spPr>
            <a:xfrm flipH="1">
              <a:off x="5420202" y="3921594"/>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8" name="Conector reto 107">
              <a:extLst>
                <a:ext uri="{FF2B5EF4-FFF2-40B4-BE49-F238E27FC236}">
                  <a16:creationId xmlns:a16="http://schemas.microsoft.com/office/drawing/2014/main" id="{98469E4F-9471-4ED5-B5C7-4EEC03D2F259}"/>
                </a:ext>
              </a:extLst>
            </p:cNvPr>
            <p:cNvCxnSpPr>
              <a:cxnSpLocks/>
            </p:cNvCxnSpPr>
            <p:nvPr/>
          </p:nvCxnSpPr>
          <p:spPr>
            <a:xfrm flipH="1">
              <a:off x="5776437" y="3921593"/>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09" name="Conector reto 108">
              <a:extLst>
                <a:ext uri="{FF2B5EF4-FFF2-40B4-BE49-F238E27FC236}">
                  <a16:creationId xmlns:a16="http://schemas.microsoft.com/office/drawing/2014/main" id="{58A9D85C-7A42-4087-BF2F-364AE63CEC6A}"/>
                </a:ext>
              </a:extLst>
            </p:cNvPr>
            <p:cNvCxnSpPr>
              <a:cxnSpLocks/>
            </p:cNvCxnSpPr>
            <p:nvPr/>
          </p:nvCxnSpPr>
          <p:spPr>
            <a:xfrm flipH="1">
              <a:off x="7692232" y="3515164"/>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0" name="Conector reto 109">
              <a:extLst>
                <a:ext uri="{FF2B5EF4-FFF2-40B4-BE49-F238E27FC236}">
                  <a16:creationId xmlns:a16="http://schemas.microsoft.com/office/drawing/2014/main" id="{4D0E1101-762E-490E-89E6-54AE20847966}"/>
                </a:ext>
              </a:extLst>
            </p:cNvPr>
            <p:cNvCxnSpPr>
              <a:cxnSpLocks/>
            </p:cNvCxnSpPr>
            <p:nvPr/>
          </p:nvCxnSpPr>
          <p:spPr>
            <a:xfrm flipH="1">
              <a:off x="5793106" y="3170877"/>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4" name="Conector reto 113">
              <a:extLst>
                <a:ext uri="{FF2B5EF4-FFF2-40B4-BE49-F238E27FC236}">
                  <a16:creationId xmlns:a16="http://schemas.microsoft.com/office/drawing/2014/main" id="{53F949F7-38AA-475D-9F46-36F30FEB2D0B}"/>
                </a:ext>
              </a:extLst>
            </p:cNvPr>
            <p:cNvCxnSpPr>
              <a:cxnSpLocks/>
            </p:cNvCxnSpPr>
            <p:nvPr/>
          </p:nvCxnSpPr>
          <p:spPr>
            <a:xfrm flipH="1">
              <a:off x="6147785" y="3097070"/>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5" name="Conector reto 114">
              <a:extLst>
                <a:ext uri="{FF2B5EF4-FFF2-40B4-BE49-F238E27FC236}">
                  <a16:creationId xmlns:a16="http://schemas.microsoft.com/office/drawing/2014/main" id="{6230E3F0-D991-4F03-991F-5F48D5DD49B1}"/>
                </a:ext>
              </a:extLst>
            </p:cNvPr>
            <p:cNvCxnSpPr>
              <a:cxnSpLocks/>
            </p:cNvCxnSpPr>
            <p:nvPr/>
          </p:nvCxnSpPr>
          <p:spPr>
            <a:xfrm flipH="1">
              <a:off x="6502464" y="3023265"/>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6" name="Conector reto 115">
              <a:extLst>
                <a:ext uri="{FF2B5EF4-FFF2-40B4-BE49-F238E27FC236}">
                  <a16:creationId xmlns:a16="http://schemas.microsoft.com/office/drawing/2014/main" id="{AF78E0AB-1617-451A-B345-7B96EEDCEEA5}"/>
                </a:ext>
              </a:extLst>
            </p:cNvPr>
            <p:cNvCxnSpPr>
              <a:cxnSpLocks/>
            </p:cNvCxnSpPr>
            <p:nvPr/>
          </p:nvCxnSpPr>
          <p:spPr>
            <a:xfrm flipH="1">
              <a:off x="6857143" y="2949460"/>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7" name="Conector reto 116">
              <a:extLst>
                <a:ext uri="{FF2B5EF4-FFF2-40B4-BE49-F238E27FC236}">
                  <a16:creationId xmlns:a16="http://schemas.microsoft.com/office/drawing/2014/main" id="{05FE7C7C-80F1-4D16-BF30-D4884D2856BF}"/>
                </a:ext>
              </a:extLst>
            </p:cNvPr>
            <p:cNvCxnSpPr>
              <a:cxnSpLocks/>
            </p:cNvCxnSpPr>
            <p:nvPr/>
          </p:nvCxnSpPr>
          <p:spPr>
            <a:xfrm flipH="1">
              <a:off x="7566503" y="2801850"/>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8" name="Conector reto 117">
              <a:extLst>
                <a:ext uri="{FF2B5EF4-FFF2-40B4-BE49-F238E27FC236}">
                  <a16:creationId xmlns:a16="http://schemas.microsoft.com/office/drawing/2014/main" id="{0CE2F6E9-323D-4D99-9E3F-38D418BE0E0C}"/>
                </a:ext>
              </a:extLst>
            </p:cNvPr>
            <p:cNvCxnSpPr>
              <a:cxnSpLocks/>
            </p:cNvCxnSpPr>
            <p:nvPr/>
          </p:nvCxnSpPr>
          <p:spPr>
            <a:xfrm flipH="1">
              <a:off x="7211822" y="2875655"/>
              <a:ext cx="125729" cy="25714"/>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19" name="Conector reto 118">
              <a:extLst>
                <a:ext uri="{FF2B5EF4-FFF2-40B4-BE49-F238E27FC236}">
                  <a16:creationId xmlns:a16="http://schemas.microsoft.com/office/drawing/2014/main" id="{596EDD23-B048-45CE-9980-BF613CD15D9A}"/>
                </a:ext>
              </a:extLst>
            </p:cNvPr>
            <p:cNvCxnSpPr>
              <a:cxnSpLocks/>
            </p:cNvCxnSpPr>
            <p:nvPr/>
          </p:nvCxnSpPr>
          <p:spPr>
            <a:xfrm flipH="1">
              <a:off x="5719287" y="3272214"/>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20" name="Conector reto 119">
              <a:extLst>
                <a:ext uri="{FF2B5EF4-FFF2-40B4-BE49-F238E27FC236}">
                  <a16:creationId xmlns:a16="http://schemas.microsoft.com/office/drawing/2014/main" id="{CBA18195-BF2E-446F-BB9B-DA2E1CD2667A}"/>
                </a:ext>
              </a:extLst>
            </p:cNvPr>
            <p:cNvCxnSpPr>
              <a:cxnSpLocks/>
            </p:cNvCxnSpPr>
            <p:nvPr/>
          </p:nvCxnSpPr>
          <p:spPr>
            <a:xfrm flipH="1">
              <a:off x="7760812" y="2865065"/>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cxnSp>
          <p:nvCxnSpPr>
            <p:cNvPr id="121" name="Conector reto 120">
              <a:extLst>
                <a:ext uri="{FF2B5EF4-FFF2-40B4-BE49-F238E27FC236}">
                  <a16:creationId xmlns:a16="http://schemas.microsoft.com/office/drawing/2014/main" id="{A1B8FF95-35C6-4CD2-A65F-10543BBF1178}"/>
                </a:ext>
              </a:extLst>
            </p:cNvPr>
            <p:cNvCxnSpPr>
              <a:cxnSpLocks/>
            </p:cNvCxnSpPr>
            <p:nvPr/>
          </p:nvCxnSpPr>
          <p:spPr>
            <a:xfrm flipH="1">
              <a:off x="5627847" y="3272214"/>
              <a:ext cx="0" cy="118701"/>
            </a:xfrm>
            <a:prstGeom prst="line">
              <a:avLst/>
            </a:prstGeom>
            <a:ln w="69850" cap="rnd">
              <a:solidFill>
                <a:srgbClr val="B50130"/>
              </a:solidFill>
              <a:prstDash val="solid"/>
            </a:ln>
          </p:spPr>
          <p:style>
            <a:lnRef idx="1">
              <a:schemeClr val="accent1"/>
            </a:lnRef>
            <a:fillRef idx="0">
              <a:schemeClr val="accent1"/>
            </a:fillRef>
            <a:effectRef idx="0">
              <a:schemeClr val="accent1"/>
            </a:effectRef>
            <a:fontRef idx="minor">
              <a:schemeClr val="tx1"/>
            </a:fontRef>
          </p:style>
        </p:cxnSp>
      </p:grpSp>
      <p:grpSp>
        <p:nvGrpSpPr>
          <p:cNvPr id="137" name="Agrupar 136">
            <a:extLst>
              <a:ext uri="{FF2B5EF4-FFF2-40B4-BE49-F238E27FC236}">
                <a16:creationId xmlns:a16="http://schemas.microsoft.com/office/drawing/2014/main" id="{D8B22E61-0336-4550-95FE-B653D17A5E79}"/>
              </a:ext>
            </a:extLst>
          </p:cNvPr>
          <p:cNvGrpSpPr/>
          <p:nvPr/>
        </p:nvGrpSpPr>
        <p:grpSpPr>
          <a:xfrm>
            <a:off x="6933408" y="1499997"/>
            <a:ext cx="1326246" cy="1402642"/>
            <a:chOff x="6937218" y="1484757"/>
            <a:chExt cx="1326246" cy="1402642"/>
          </a:xfrm>
        </p:grpSpPr>
        <p:cxnSp>
          <p:nvCxnSpPr>
            <p:cNvPr id="125" name="Conector reto 124">
              <a:extLst>
                <a:ext uri="{FF2B5EF4-FFF2-40B4-BE49-F238E27FC236}">
                  <a16:creationId xmlns:a16="http://schemas.microsoft.com/office/drawing/2014/main" id="{B603CB6C-AD16-4BBC-9867-F3D52AD33E53}"/>
                </a:ext>
              </a:extLst>
            </p:cNvPr>
            <p:cNvCxnSpPr/>
            <p:nvPr/>
          </p:nvCxnSpPr>
          <p:spPr>
            <a:xfrm flipV="1">
              <a:off x="7183120" y="1761490"/>
              <a:ext cx="0" cy="1125909"/>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26" name="Conector reto 125">
              <a:extLst>
                <a:ext uri="{FF2B5EF4-FFF2-40B4-BE49-F238E27FC236}">
                  <a16:creationId xmlns:a16="http://schemas.microsoft.com/office/drawing/2014/main" id="{BFBD2C78-969B-4EA7-8A52-BC68061104DD}"/>
                </a:ext>
              </a:extLst>
            </p:cNvPr>
            <p:cNvCxnSpPr/>
            <p:nvPr/>
          </p:nvCxnSpPr>
          <p:spPr>
            <a:xfrm flipV="1">
              <a:off x="7373620" y="1720106"/>
              <a:ext cx="0" cy="1125909"/>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28" name="Conector reto 127">
              <a:extLst>
                <a:ext uri="{FF2B5EF4-FFF2-40B4-BE49-F238E27FC236}">
                  <a16:creationId xmlns:a16="http://schemas.microsoft.com/office/drawing/2014/main" id="{B48928FB-8224-44B3-A2B4-31E650264811}"/>
                </a:ext>
              </a:extLst>
            </p:cNvPr>
            <p:cNvCxnSpPr>
              <a:cxnSpLocks/>
            </p:cNvCxnSpPr>
            <p:nvPr/>
          </p:nvCxnSpPr>
          <p:spPr>
            <a:xfrm flipV="1">
              <a:off x="7380594" y="1608572"/>
              <a:ext cx="664287" cy="144309"/>
            </a:xfrm>
            <a:prstGeom prst="line">
              <a:avLst/>
            </a:prstGeom>
            <a:ln>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129" name="CaixaDeTexto 128">
              <a:extLst>
                <a:ext uri="{FF2B5EF4-FFF2-40B4-BE49-F238E27FC236}">
                  <a16:creationId xmlns:a16="http://schemas.microsoft.com/office/drawing/2014/main" id="{27FB1CD5-9E2F-42DE-A4D7-0AE1826146C1}"/>
                </a:ext>
              </a:extLst>
            </p:cNvPr>
            <p:cNvSpPr txBox="1"/>
            <p:nvPr/>
          </p:nvSpPr>
          <p:spPr>
            <a:xfrm rot="20838778">
              <a:off x="7249639" y="1484757"/>
              <a:ext cx="1013825" cy="215444"/>
            </a:xfrm>
            <a:prstGeom prst="rect">
              <a:avLst/>
            </a:prstGeom>
            <a:noFill/>
          </p:spPr>
          <p:txBody>
            <a:bodyPr wrap="square" rtlCol="0">
              <a:spAutoFit/>
            </a:bodyPr>
            <a:lstStyle/>
            <a:p>
              <a:pPr algn="ctr"/>
              <a:r>
                <a:rPr lang="en-US" sz="800" dirty="0">
                  <a:solidFill>
                    <a:srgbClr val="800000"/>
                  </a:solidFill>
                </a:rPr>
                <a:t>20 to 30mm</a:t>
              </a:r>
            </a:p>
          </p:txBody>
        </p:sp>
        <p:cxnSp>
          <p:nvCxnSpPr>
            <p:cNvPr id="132" name="Conector reto 131">
              <a:extLst>
                <a:ext uri="{FF2B5EF4-FFF2-40B4-BE49-F238E27FC236}">
                  <a16:creationId xmlns:a16="http://schemas.microsoft.com/office/drawing/2014/main" id="{3D51518C-1BCA-40AA-BCDA-C61416152F8D}"/>
                </a:ext>
              </a:extLst>
            </p:cNvPr>
            <p:cNvCxnSpPr>
              <a:cxnSpLocks/>
            </p:cNvCxnSpPr>
            <p:nvPr/>
          </p:nvCxnSpPr>
          <p:spPr>
            <a:xfrm flipV="1">
              <a:off x="6937218" y="1795780"/>
              <a:ext cx="245902" cy="53420"/>
            </a:xfrm>
            <a:prstGeom prst="line">
              <a:avLst/>
            </a:prstGeom>
            <a:ln>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5" name="Conector reto 134">
              <a:extLst>
                <a:ext uri="{FF2B5EF4-FFF2-40B4-BE49-F238E27FC236}">
                  <a16:creationId xmlns:a16="http://schemas.microsoft.com/office/drawing/2014/main" id="{2E7D3698-E712-4602-AAB5-57CBE256B238}"/>
                </a:ext>
              </a:extLst>
            </p:cNvPr>
            <p:cNvCxnSpPr>
              <a:cxnSpLocks/>
            </p:cNvCxnSpPr>
            <p:nvPr/>
          </p:nvCxnSpPr>
          <p:spPr>
            <a:xfrm flipV="1">
              <a:off x="6937218" y="1704975"/>
              <a:ext cx="663894" cy="144225"/>
            </a:xfrm>
            <a:prstGeom prst="line">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138" name="Agrupar 137">
            <a:extLst>
              <a:ext uri="{FF2B5EF4-FFF2-40B4-BE49-F238E27FC236}">
                <a16:creationId xmlns:a16="http://schemas.microsoft.com/office/drawing/2014/main" id="{8EC3014D-13A7-4427-9F76-71CE9BA73FD3}"/>
              </a:ext>
            </a:extLst>
          </p:cNvPr>
          <p:cNvGrpSpPr/>
          <p:nvPr/>
        </p:nvGrpSpPr>
        <p:grpSpPr>
          <a:xfrm>
            <a:off x="6392037" y="1264153"/>
            <a:ext cx="1326246" cy="1748922"/>
            <a:chOff x="6937218" y="1484757"/>
            <a:chExt cx="1326246" cy="1748922"/>
          </a:xfrm>
        </p:grpSpPr>
        <p:cxnSp>
          <p:nvCxnSpPr>
            <p:cNvPr id="144" name="Conector reto 143">
              <a:extLst>
                <a:ext uri="{FF2B5EF4-FFF2-40B4-BE49-F238E27FC236}">
                  <a16:creationId xmlns:a16="http://schemas.microsoft.com/office/drawing/2014/main" id="{1E7523AC-5FB2-47AE-B960-25AEF387EC02}"/>
                </a:ext>
              </a:extLst>
            </p:cNvPr>
            <p:cNvCxnSpPr>
              <a:cxnSpLocks/>
            </p:cNvCxnSpPr>
            <p:nvPr/>
          </p:nvCxnSpPr>
          <p:spPr>
            <a:xfrm flipV="1">
              <a:off x="6937218" y="1704975"/>
              <a:ext cx="663894" cy="144225"/>
            </a:xfrm>
            <a:prstGeom prst="line">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9" name="Conector reto 138">
              <a:extLst>
                <a:ext uri="{FF2B5EF4-FFF2-40B4-BE49-F238E27FC236}">
                  <a16:creationId xmlns:a16="http://schemas.microsoft.com/office/drawing/2014/main" id="{1A36B999-E574-4713-BE0A-14E88F0FF6E4}"/>
                </a:ext>
              </a:extLst>
            </p:cNvPr>
            <p:cNvCxnSpPr/>
            <p:nvPr/>
          </p:nvCxnSpPr>
          <p:spPr>
            <a:xfrm flipV="1">
              <a:off x="7204075" y="1757679"/>
              <a:ext cx="0" cy="1476000"/>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40" name="Conector reto 139">
              <a:extLst>
                <a:ext uri="{FF2B5EF4-FFF2-40B4-BE49-F238E27FC236}">
                  <a16:creationId xmlns:a16="http://schemas.microsoft.com/office/drawing/2014/main" id="{063B1B12-B9CA-4908-87C1-63C27719475D}"/>
                </a:ext>
              </a:extLst>
            </p:cNvPr>
            <p:cNvCxnSpPr/>
            <p:nvPr/>
          </p:nvCxnSpPr>
          <p:spPr>
            <a:xfrm flipV="1">
              <a:off x="7373620" y="1720105"/>
              <a:ext cx="0" cy="1476000"/>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41" name="Conector reto 140">
              <a:extLst>
                <a:ext uri="{FF2B5EF4-FFF2-40B4-BE49-F238E27FC236}">
                  <a16:creationId xmlns:a16="http://schemas.microsoft.com/office/drawing/2014/main" id="{B9428E33-A9BC-43B2-9D2E-F7E215F4A563}"/>
                </a:ext>
              </a:extLst>
            </p:cNvPr>
            <p:cNvCxnSpPr>
              <a:cxnSpLocks/>
            </p:cNvCxnSpPr>
            <p:nvPr/>
          </p:nvCxnSpPr>
          <p:spPr>
            <a:xfrm flipV="1">
              <a:off x="7380594" y="1608572"/>
              <a:ext cx="664287" cy="144309"/>
            </a:xfrm>
            <a:prstGeom prst="line">
              <a:avLst/>
            </a:prstGeom>
            <a:ln>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142" name="CaixaDeTexto 141">
              <a:extLst>
                <a:ext uri="{FF2B5EF4-FFF2-40B4-BE49-F238E27FC236}">
                  <a16:creationId xmlns:a16="http://schemas.microsoft.com/office/drawing/2014/main" id="{8A733644-71FF-4131-935B-32CEF2C12D48}"/>
                </a:ext>
              </a:extLst>
            </p:cNvPr>
            <p:cNvSpPr txBox="1"/>
            <p:nvPr/>
          </p:nvSpPr>
          <p:spPr>
            <a:xfrm rot="20838778">
              <a:off x="7249639" y="1484757"/>
              <a:ext cx="1013825" cy="215444"/>
            </a:xfrm>
            <a:prstGeom prst="rect">
              <a:avLst/>
            </a:prstGeom>
            <a:noFill/>
          </p:spPr>
          <p:txBody>
            <a:bodyPr wrap="square" rtlCol="0">
              <a:spAutoFit/>
            </a:bodyPr>
            <a:lstStyle/>
            <a:p>
              <a:pPr algn="ctr"/>
              <a:r>
                <a:rPr lang="en-US" sz="800" dirty="0">
                  <a:solidFill>
                    <a:srgbClr val="800000"/>
                  </a:solidFill>
                </a:rPr>
                <a:t>200mm MAX</a:t>
              </a:r>
            </a:p>
          </p:txBody>
        </p:sp>
        <p:cxnSp>
          <p:nvCxnSpPr>
            <p:cNvPr id="143" name="Conector reto 142">
              <a:extLst>
                <a:ext uri="{FF2B5EF4-FFF2-40B4-BE49-F238E27FC236}">
                  <a16:creationId xmlns:a16="http://schemas.microsoft.com/office/drawing/2014/main" id="{4B8C8A07-FECE-499F-BD82-D614A2A550A6}"/>
                </a:ext>
              </a:extLst>
            </p:cNvPr>
            <p:cNvCxnSpPr>
              <a:cxnSpLocks/>
            </p:cNvCxnSpPr>
            <p:nvPr/>
          </p:nvCxnSpPr>
          <p:spPr>
            <a:xfrm flipV="1">
              <a:off x="6937218" y="1795780"/>
              <a:ext cx="245902" cy="53420"/>
            </a:xfrm>
            <a:prstGeom prst="line">
              <a:avLst/>
            </a:prstGeom>
            <a:ln>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pic>
        <p:nvPicPr>
          <p:cNvPr id="146" name="Imagem 145" descr="Tela de computador com texto preto sobre fundo branco&#10;&#10;Descrição gerada automaticamente com confiança baixa">
            <a:extLst>
              <a:ext uri="{FF2B5EF4-FFF2-40B4-BE49-F238E27FC236}">
                <a16:creationId xmlns:a16="http://schemas.microsoft.com/office/drawing/2014/main" id="{7BA5F35B-7AFF-4CE1-9E1C-6300A7F733FD}"/>
              </a:ext>
            </a:extLst>
          </p:cNvPr>
          <p:cNvPicPr>
            <a:picLocks noChangeAspect="1"/>
          </p:cNvPicPr>
          <p:nvPr/>
        </p:nvPicPr>
        <p:blipFill rotWithShape="1">
          <a:blip r:embed="rId2">
            <a:clrChange>
              <a:clrFrom>
                <a:srgbClr val="FFFFFF"/>
              </a:clrFrom>
              <a:clrTo>
                <a:srgbClr val="FFFFFF">
                  <a:alpha val="0"/>
                </a:srgbClr>
              </a:clrTo>
            </a:clrChange>
          </a:blip>
          <a:srcRect t="1" r="73426" b="65253"/>
          <a:stretch/>
        </p:blipFill>
        <p:spPr>
          <a:xfrm>
            <a:off x="441960" y="1608572"/>
            <a:ext cx="2195037" cy="1193278"/>
          </a:xfrm>
          <a:prstGeom prst="rect">
            <a:avLst/>
          </a:prstGeom>
        </p:spPr>
      </p:pic>
    </p:spTree>
    <p:extLst>
      <p:ext uri="{BB962C8B-B14F-4D97-AF65-F5344CB8AC3E}">
        <p14:creationId xmlns:p14="http://schemas.microsoft.com/office/powerpoint/2010/main" val="2877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left)">
                                      <p:cBhvr>
                                        <p:cTn id="7" dur="1500"/>
                                        <p:tgtEl>
                                          <p:spTgt spid="123"/>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wipe(down)">
                                      <p:cBhvr>
                                        <p:cTn id="11" dur="750"/>
                                        <p:tgtEl>
                                          <p:spTgt spid="137"/>
                                        </p:tgtEl>
                                      </p:cBhvr>
                                    </p:animEffect>
                                  </p:childTnLst>
                                </p:cTn>
                              </p:par>
                              <p:par>
                                <p:cTn id="12" presetID="22" presetClass="entr" presetSubtype="4" fill="hold" nodeType="withEffect">
                                  <p:stCondLst>
                                    <p:cond delay="500"/>
                                  </p:stCondLst>
                                  <p:childTnLst>
                                    <p:set>
                                      <p:cBhvr>
                                        <p:cTn id="13" dur="1" fill="hold">
                                          <p:stCondLst>
                                            <p:cond delay="0"/>
                                          </p:stCondLst>
                                        </p:cTn>
                                        <p:tgtEl>
                                          <p:spTgt spid="138"/>
                                        </p:tgtEl>
                                        <p:attrNameLst>
                                          <p:attrName>style.visibility</p:attrName>
                                        </p:attrNameLst>
                                      </p:cBhvr>
                                      <p:to>
                                        <p:strVal val="visible"/>
                                      </p:to>
                                    </p:set>
                                    <p:animEffect transition="in" filter="wipe(down)">
                                      <p:cBhvr>
                                        <p:cTn id="14" dur="7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la de computador com texto preto sobre fundo branco&#10;&#10;Descrição gerada automaticamente com confiança baixa">
            <a:extLst>
              <a:ext uri="{FF2B5EF4-FFF2-40B4-BE49-F238E27FC236}">
                <a16:creationId xmlns:a16="http://schemas.microsoft.com/office/drawing/2014/main" id="{293EAC80-DA4E-4F95-AD46-2E34EA7379F2}"/>
              </a:ext>
            </a:extLst>
          </p:cNvPr>
          <p:cNvPicPr>
            <a:picLocks noChangeAspect="1"/>
          </p:cNvPicPr>
          <p:nvPr/>
        </p:nvPicPr>
        <p:blipFill>
          <a:blip r:embed="rId2"/>
          <a:stretch>
            <a:fillRect/>
          </a:stretch>
        </p:blipFill>
        <p:spPr>
          <a:xfrm>
            <a:off x="441960" y="1608572"/>
            <a:ext cx="8260080" cy="3434298"/>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22</a:t>
            </a:fld>
            <a:r>
              <a:rPr lang="en-US"/>
              <a:t> |</a:t>
            </a:r>
            <a:endParaRPr lang="fr-FR" dirty="0"/>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716020"/>
            <a:ext cx="5760720" cy="892552"/>
          </a:xfrm>
          <a:prstGeom prst="rect">
            <a:avLst/>
          </a:prstGeom>
          <a:noFill/>
        </p:spPr>
        <p:txBody>
          <a:bodyPr wrap="square" rtlCol="0">
            <a:spAutoFit/>
          </a:bodyPr>
          <a:lstStyle/>
          <a:p>
            <a:pPr>
              <a:spcAft>
                <a:spcPts val="600"/>
              </a:spcAft>
            </a:pPr>
            <a:r>
              <a:rPr lang="en-GB" sz="1400" dirty="0">
                <a:solidFill>
                  <a:schemeClr val="bg1">
                    <a:lumMod val="50000"/>
                  </a:schemeClr>
                </a:solidFill>
              </a:rPr>
              <a:t>When the frame is correctly positioned, secure the assembly with:</a:t>
            </a:r>
          </a:p>
          <a:p>
            <a:pPr marL="285750" indent="-285750">
              <a:spcAft>
                <a:spcPts val="600"/>
              </a:spcAft>
              <a:buFont typeface="Wingdings" panose="05000000000000000000" pitchFamily="2" charset="2"/>
              <a:buChar char="Ø"/>
            </a:pPr>
            <a:r>
              <a:rPr lang="en-GB" sz="1400" dirty="0">
                <a:solidFill>
                  <a:schemeClr val="bg1">
                    <a:lumMod val="50000"/>
                  </a:schemeClr>
                </a:solidFill>
              </a:rPr>
              <a:t>a disconnected stitched welded seam (20 to 30 mm every 200 mm)</a:t>
            </a:r>
          </a:p>
          <a:p>
            <a:pPr marL="285750" indent="-285750">
              <a:spcAft>
                <a:spcPts val="600"/>
              </a:spcAft>
              <a:buFont typeface="Wingdings" panose="05000000000000000000" pitchFamily="2" charset="2"/>
              <a:buChar char="Ø"/>
            </a:pPr>
            <a:r>
              <a:rPr lang="en-GB" sz="1400" dirty="0">
                <a:solidFill>
                  <a:srgbClr val="B50130"/>
                </a:solidFill>
              </a:rPr>
              <a:t>M6 self-taping screws in the outside pre-drilled holes. </a:t>
            </a:r>
          </a:p>
        </p:txBody>
      </p:sp>
      <p:grpSp>
        <p:nvGrpSpPr>
          <p:cNvPr id="6" name="Agrupar 5">
            <a:extLst>
              <a:ext uri="{FF2B5EF4-FFF2-40B4-BE49-F238E27FC236}">
                <a16:creationId xmlns:a16="http://schemas.microsoft.com/office/drawing/2014/main" id="{F4BDDE5C-78DF-4BF1-9D8B-C119CB2A7325}"/>
              </a:ext>
            </a:extLst>
          </p:cNvPr>
          <p:cNvGrpSpPr/>
          <p:nvPr/>
        </p:nvGrpSpPr>
        <p:grpSpPr>
          <a:xfrm>
            <a:off x="1475994" y="2892345"/>
            <a:ext cx="6283437" cy="1162649"/>
            <a:chOff x="1475994" y="2892345"/>
            <a:chExt cx="6283437" cy="1162649"/>
          </a:xfrm>
        </p:grpSpPr>
        <p:grpSp>
          <p:nvGrpSpPr>
            <p:cNvPr id="87" name="Agrupar 86">
              <a:extLst>
                <a:ext uri="{FF2B5EF4-FFF2-40B4-BE49-F238E27FC236}">
                  <a16:creationId xmlns:a16="http://schemas.microsoft.com/office/drawing/2014/main" id="{14C17317-35B1-4FC6-BDB3-D6B86EB6CFB8}"/>
                </a:ext>
              </a:extLst>
            </p:cNvPr>
            <p:cNvGrpSpPr/>
            <p:nvPr/>
          </p:nvGrpSpPr>
          <p:grpSpPr>
            <a:xfrm>
              <a:off x="1647444" y="2892345"/>
              <a:ext cx="6036945" cy="481183"/>
              <a:chOff x="1647444" y="2892345"/>
              <a:chExt cx="6036945" cy="481183"/>
            </a:xfrm>
          </p:grpSpPr>
          <p:grpSp>
            <p:nvGrpSpPr>
              <p:cNvPr id="14" name="Agrupar 13">
                <a:extLst>
                  <a:ext uri="{FF2B5EF4-FFF2-40B4-BE49-F238E27FC236}">
                    <a16:creationId xmlns:a16="http://schemas.microsoft.com/office/drawing/2014/main" id="{04DA6A22-262D-4AEA-AB3D-E9624F715BFB}"/>
                  </a:ext>
                </a:extLst>
              </p:cNvPr>
              <p:cNvGrpSpPr/>
              <p:nvPr/>
            </p:nvGrpSpPr>
            <p:grpSpPr>
              <a:xfrm>
                <a:off x="1647444" y="2896362"/>
                <a:ext cx="3835907" cy="440781"/>
                <a:chOff x="1647444" y="2896362"/>
                <a:chExt cx="3835907" cy="440781"/>
              </a:xfrm>
            </p:grpSpPr>
            <p:sp>
              <p:nvSpPr>
                <p:cNvPr id="22" name="Elipse 21">
                  <a:extLst>
                    <a:ext uri="{FF2B5EF4-FFF2-40B4-BE49-F238E27FC236}">
                      <a16:creationId xmlns:a16="http://schemas.microsoft.com/office/drawing/2014/main" id="{950CB94A-3A33-42BE-BB18-0D1FED457122}"/>
                    </a:ext>
                  </a:extLst>
                </p:cNvPr>
                <p:cNvSpPr/>
                <p:nvPr/>
              </p:nvSpPr>
              <p:spPr>
                <a:xfrm>
                  <a:off x="1647444" y="289636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ipse 23">
                  <a:extLst>
                    <a:ext uri="{FF2B5EF4-FFF2-40B4-BE49-F238E27FC236}">
                      <a16:creationId xmlns:a16="http://schemas.microsoft.com/office/drawing/2014/main" id="{80D030D2-C0CC-4284-968D-7CE0C677C76E}"/>
                    </a:ext>
                  </a:extLst>
                </p:cNvPr>
                <p:cNvSpPr/>
                <p:nvPr/>
              </p:nvSpPr>
              <p:spPr>
                <a:xfrm>
                  <a:off x="1899920" y="292249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lipse 26">
                  <a:extLst>
                    <a:ext uri="{FF2B5EF4-FFF2-40B4-BE49-F238E27FC236}">
                      <a16:creationId xmlns:a16="http://schemas.microsoft.com/office/drawing/2014/main" id="{7DE7DFD4-1112-40AA-B28A-C7187453AD5A}"/>
                    </a:ext>
                  </a:extLst>
                </p:cNvPr>
                <p:cNvSpPr/>
                <p:nvPr/>
              </p:nvSpPr>
              <p:spPr>
                <a:xfrm>
                  <a:off x="2152396" y="294863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ipse 29">
                  <a:extLst>
                    <a:ext uri="{FF2B5EF4-FFF2-40B4-BE49-F238E27FC236}">
                      <a16:creationId xmlns:a16="http://schemas.microsoft.com/office/drawing/2014/main" id="{116A56B7-F959-4B7F-8EDF-035EAFAAEB6D}"/>
                    </a:ext>
                  </a:extLst>
                </p:cNvPr>
                <p:cNvSpPr/>
                <p:nvPr/>
              </p:nvSpPr>
              <p:spPr>
                <a:xfrm>
                  <a:off x="2404872" y="297476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lipse 31">
                  <a:extLst>
                    <a:ext uri="{FF2B5EF4-FFF2-40B4-BE49-F238E27FC236}">
                      <a16:creationId xmlns:a16="http://schemas.microsoft.com/office/drawing/2014/main" id="{6EC310DD-6962-456A-A630-DFC6648371EB}"/>
                    </a:ext>
                  </a:extLst>
                </p:cNvPr>
                <p:cNvSpPr/>
                <p:nvPr/>
              </p:nvSpPr>
              <p:spPr>
                <a:xfrm>
                  <a:off x="2657348" y="300089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ipse 33">
                  <a:extLst>
                    <a:ext uri="{FF2B5EF4-FFF2-40B4-BE49-F238E27FC236}">
                      <a16:creationId xmlns:a16="http://schemas.microsoft.com/office/drawing/2014/main" id="{0402CB1B-1C8E-45B8-AF03-37B4EBBA74A8}"/>
                    </a:ext>
                  </a:extLst>
                </p:cNvPr>
                <p:cNvSpPr/>
                <p:nvPr/>
              </p:nvSpPr>
              <p:spPr>
                <a:xfrm>
                  <a:off x="2909824" y="302703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Elipse 35">
                  <a:extLst>
                    <a:ext uri="{FF2B5EF4-FFF2-40B4-BE49-F238E27FC236}">
                      <a16:creationId xmlns:a16="http://schemas.microsoft.com/office/drawing/2014/main" id="{68F58083-AF41-4CDB-9EAB-04C54E95A24D}"/>
                    </a:ext>
                  </a:extLst>
                </p:cNvPr>
                <p:cNvSpPr/>
                <p:nvPr/>
              </p:nvSpPr>
              <p:spPr>
                <a:xfrm>
                  <a:off x="3162300" y="305316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Elipse 37">
                  <a:extLst>
                    <a:ext uri="{FF2B5EF4-FFF2-40B4-BE49-F238E27FC236}">
                      <a16:creationId xmlns:a16="http://schemas.microsoft.com/office/drawing/2014/main" id="{7E8074FD-946F-4CFE-8F5A-4BA369CBCED6}"/>
                    </a:ext>
                  </a:extLst>
                </p:cNvPr>
                <p:cNvSpPr/>
                <p:nvPr/>
              </p:nvSpPr>
              <p:spPr>
                <a:xfrm>
                  <a:off x="3414776" y="307930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Elipse 39">
                  <a:extLst>
                    <a:ext uri="{FF2B5EF4-FFF2-40B4-BE49-F238E27FC236}">
                      <a16:creationId xmlns:a16="http://schemas.microsoft.com/office/drawing/2014/main" id="{26425858-349C-4337-83B7-55C87D3E5792}"/>
                    </a:ext>
                  </a:extLst>
                </p:cNvPr>
                <p:cNvSpPr/>
                <p:nvPr/>
              </p:nvSpPr>
              <p:spPr>
                <a:xfrm>
                  <a:off x="3667252" y="310543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lipse 41">
                  <a:extLst>
                    <a:ext uri="{FF2B5EF4-FFF2-40B4-BE49-F238E27FC236}">
                      <a16:creationId xmlns:a16="http://schemas.microsoft.com/office/drawing/2014/main" id="{8C833FCF-EDDB-44F3-BE06-1FC3AA2CE0B1}"/>
                    </a:ext>
                  </a:extLst>
                </p:cNvPr>
                <p:cNvSpPr/>
                <p:nvPr/>
              </p:nvSpPr>
              <p:spPr>
                <a:xfrm>
                  <a:off x="3919728" y="313156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lipse 43">
                  <a:extLst>
                    <a:ext uri="{FF2B5EF4-FFF2-40B4-BE49-F238E27FC236}">
                      <a16:creationId xmlns:a16="http://schemas.microsoft.com/office/drawing/2014/main" id="{20DD235A-EF1B-41B7-ADDC-A83F6349B33B}"/>
                    </a:ext>
                  </a:extLst>
                </p:cNvPr>
                <p:cNvSpPr/>
                <p:nvPr/>
              </p:nvSpPr>
              <p:spPr>
                <a:xfrm>
                  <a:off x="4172204" y="315770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lipse 45">
                  <a:extLst>
                    <a:ext uri="{FF2B5EF4-FFF2-40B4-BE49-F238E27FC236}">
                      <a16:creationId xmlns:a16="http://schemas.microsoft.com/office/drawing/2014/main" id="{801E6911-9C1C-434B-8E9C-B766D2444C14}"/>
                    </a:ext>
                  </a:extLst>
                </p:cNvPr>
                <p:cNvSpPr/>
                <p:nvPr/>
              </p:nvSpPr>
              <p:spPr>
                <a:xfrm>
                  <a:off x="4424680" y="318383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lipse 47">
                  <a:extLst>
                    <a:ext uri="{FF2B5EF4-FFF2-40B4-BE49-F238E27FC236}">
                      <a16:creationId xmlns:a16="http://schemas.microsoft.com/office/drawing/2014/main" id="{3E015CDE-9FA5-4842-916F-9DFCB76C55C8}"/>
                    </a:ext>
                  </a:extLst>
                </p:cNvPr>
                <p:cNvSpPr/>
                <p:nvPr/>
              </p:nvSpPr>
              <p:spPr>
                <a:xfrm>
                  <a:off x="4677156" y="320997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lipse 49">
                  <a:extLst>
                    <a:ext uri="{FF2B5EF4-FFF2-40B4-BE49-F238E27FC236}">
                      <a16:creationId xmlns:a16="http://schemas.microsoft.com/office/drawing/2014/main" id="{D81F9E96-368F-4BC6-8126-6906F2D2ABC9}"/>
                    </a:ext>
                  </a:extLst>
                </p:cNvPr>
                <p:cNvSpPr/>
                <p:nvPr/>
              </p:nvSpPr>
              <p:spPr>
                <a:xfrm>
                  <a:off x="4929632" y="323610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Elipse 52">
                  <a:extLst>
                    <a:ext uri="{FF2B5EF4-FFF2-40B4-BE49-F238E27FC236}">
                      <a16:creationId xmlns:a16="http://schemas.microsoft.com/office/drawing/2014/main" id="{7D7D3D7F-9777-4C99-8AFE-B0680547CEC2}"/>
                    </a:ext>
                  </a:extLst>
                </p:cNvPr>
                <p:cNvSpPr/>
                <p:nvPr/>
              </p:nvSpPr>
              <p:spPr>
                <a:xfrm>
                  <a:off x="5182108" y="326223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Elipse 55">
                  <a:extLst>
                    <a:ext uri="{FF2B5EF4-FFF2-40B4-BE49-F238E27FC236}">
                      <a16:creationId xmlns:a16="http://schemas.microsoft.com/office/drawing/2014/main" id="{9A17A324-B875-46F1-BA69-B69990212B94}"/>
                    </a:ext>
                  </a:extLst>
                </p:cNvPr>
                <p:cNvSpPr/>
                <p:nvPr/>
              </p:nvSpPr>
              <p:spPr>
                <a:xfrm>
                  <a:off x="5434583" y="3288375"/>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Agrupar 56">
                <a:extLst>
                  <a:ext uri="{FF2B5EF4-FFF2-40B4-BE49-F238E27FC236}">
                    <a16:creationId xmlns:a16="http://schemas.microsoft.com/office/drawing/2014/main" id="{3F94287B-5CC9-4EA9-B9B1-AB0F4EBFB627}"/>
                  </a:ext>
                </a:extLst>
              </p:cNvPr>
              <p:cNvGrpSpPr/>
              <p:nvPr/>
            </p:nvGrpSpPr>
            <p:grpSpPr>
              <a:xfrm>
                <a:off x="1647444" y="3115688"/>
                <a:ext cx="2068576" cy="257840"/>
                <a:chOff x="1647444" y="2896362"/>
                <a:chExt cx="2068576" cy="257840"/>
              </a:xfrm>
            </p:grpSpPr>
            <p:sp>
              <p:nvSpPr>
                <p:cNvPr id="58" name="Elipse 57">
                  <a:extLst>
                    <a:ext uri="{FF2B5EF4-FFF2-40B4-BE49-F238E27FC236}">
                      <a16:creationId xmlns:a16="http://schemas.microsoft.com/office/drawing/2014/main" id="{6F09EF5D-B375-42EF-BC9E-A414A263FE71}"/>
                    </a:ext>
                  </a:extLst>
                </p:cNvPr>
                <p:cNvSpPr/>
                <p:nvPr/>
              </p:nvSpPr>
              <p:spPr>
                <a:xfrm>
                  <a:off x="1647444" y="289636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Elipse 58">
                  <a:extLst>
                    <a:ext uri="{FF2B5EF4-FFF2-40B4-BE49-F238E27FC236}">
                      <a16:creationId xmlns:a16="http://schemas.microsoft.com/office/drawing/2014/main" id="{74FA28C0-5CB2-45A2-A1AF-65C838F599C7}"/>
                    </a:ext>
                  </a:extLst>
                </p:cNvPr>
                <p:cNvSpPr/>
                <p:nvPr/>
              </p:nvSpPr>
              <p:spPr>
                <a:xfrm>
                  <a:off x="1899920" y="292249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Elipse 59">
                  <a:extLst>
                    <a:ext uri="{FF2B5EF4-FFF2-40B4-BE49-F238E27FC236}">
                      <a16:creationId xmlns:a16="http://schemas.microsoft.com/office/drawing/2014/main" id="{1D31F2A1-8BF2-4626-8118-948455642E6C}"/>
                    </a:ext>
                  </a:extLst>
                </p:cNvPr>
                <p:cNvSpPr/>
                <p:nvPr/>
              </p:nvSpPr>
              <p:spPr>
                <a:xfrm>
                  <a:off x="2152396" y="294863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Elipse 60">
                  <a:extLst>
                    <a:ext uri="{FF2B5EF4-FFF2-40B4-BE49-F238E27FC236}">
                      <a16:creationId xmlns:a16="http://schemas.microsoft.com/office/drawing/2014/main" id="{2A2B78F9-95A3-4CAF-82D9-33A0D5FE9170}"/>
                    </a:ext>
                  </a:extLst>
                </p:cNvPr>
                <p:cNvSpPr/>
                <p:nvPr/>
              </p:nvSpPr>
              <p:spPr>
                <a:xfrm>
                  <a:off x="2404872" y="297476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Elipse 61">
                  <a:extLst>
                    <a:ext uri="{FF2B5EF4-FFF2-40B4-BE49-F238E27FC236}">
                      <a16:creationId xmlns:a16="http://schemas.microsoft.com/office/drawing/2014/main" id="{F52FF7DB-DA6B-4848-B6CE-97265059E824}"/>
                    </a:ext>
                  </a:extLst>
                </p:cNvPr>
                <p:cNvSpPr/>
                <p:nvPr/>
              </p:nvSpPr>
              <p:spPr>
                <a:xfrm>
                  <a:off x="2657348" y="300089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Elipse 62">
                  <a:extLst>
                    <a:ext uri="{FF2B5EF4-FFF2-40B4-BE49-F238E27FC236}">
                      <a16:creationId xmlns:a16="http://schemas.microsoft.com/office/drawing/2014/main" id="{C944A91E-053C-4E96-A49B-1B49CD4AB7D6}"/>
                    </a:ext>
                  </a:extLst>
                </p:cNvPr>
                <p:cNvSpPr/>
                <p:nvPr/>
              </p:nvSpPr>
              <p:spPr>
                <a:xfrm>
                  <a:off x="2909824" y="302703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Elipse 63">
                  <a:extLst>
                    <a:ext uri="{FF2B5EF4-FFF2-40B4-BE49-F238E27FC236}">
                      <a16:creationId xmlns:a16="http://schemas.microsoft.com/office/drawing/2014/main" id="{9174204C-B221-463B-9AF0-7AB454010C23}"/>
                    </a:ext>
                  </a:extLst>
                </p:cNvPr>
                <p:cNvSpPr/>
                <p:nvPr/>
              </p:nvSpPr>
              <p:spPr>
                <a:xfrm>
                  <a:off x="3162300" y="305316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Elipse 64">
                  <a:extLst>
                    <a:ext uri="{FF2B5EF4-FFF2-40B4-BE49-F238E27FC236}">
                      <a16:creationId xmlns:a16="http://schemas.microsoft.com/office/drawing/2014/main" id="{18E675E9-9395-406F-BDE3-CCB29FEE08CC}"/>
                    </a:ext>
                  </a:extLst>
                </p:cNvPr>
                <p:cNvSpPr/>
                <p:nvPr/>
              </p:nvSpPr>
              <p:spPr>
                <a:xfrm>
                  <a:off x="3414776" y="307930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Elipse 65">
                  <a:extLst>
                    <a:ext uri="{FF2B5EF4-FFF2-40B4-BE49-F238E27FC236}">
                      <a16:creationId xmlns:a16="http://schemas.microsoft.com/office/drawing/2014/main" id="{C3995839-29B6-4E1A-B7CE-3C5F1B0A9406}"/>
                    </a:ext>
                  </a:extLst>
                </p:cNvPr>
                <p:cNvSpPr/>
                <p:nvPr/>
              </p:nvSpPr>
              <p:spPr>
                <a:xfrm>
                  <a:off x="3667252" y="310543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6" name="Agrupar 85">
                <a:extLst>
                  <a:ext uri="{FF2B5EF4-FFF2-40B4-BE49-F238E27FC236}">
                    <a16:creationId xmlns:a16="http://schemas.microsoft.com/office/drawing/2014/main" id="{C44F3004-0249-468F-86A3-C62AE82171AB}"/>
                  </a:ext>
                </a:extLst>
              </p:cNvPr>
              <p:cNvGrpSpPr/>
              <p:nvPr/>
            </p:nvGrpSpPr>
            <p:grpSpPr>
              <a:xfrm>
                <a:off x="5806948" y="2892345"/>
                <a:ext cx="1877441" cy="432415"/>
                <a:chOff x="5806948" y="2892345"/>
                <a:chExt cx="1877441" cy="432415"/>
              </a:xfrm>
            </p:grpSpPr>
            <p:sp>
              <p:nvSpPr>
                <p:cNvPr id="74" name="Elipse 73">
                  <a:extLst>
                    <a:ext uri="{FF2B5EF4-FFF2-40B4-BE49-F238E27FC236}">
                      <a16:creationId xmlns:a16="http://schemas.microsoft.com/office/drawing/2014/main" id="{6530D0C8-F6E2-47F5-B3EA-06E3A6EA30E2}"/>
                    </a:ext>
                  </a:extLst>
                </p:cNvPr>
                <p:cNvSpPr/>
                <p:nvPr/>
              </p:nvSpPr>
              <p:spPr>
                <a:xfrm>
                  <a:off x="5806948" y="327599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Elipse 74">
                  <a:extLst>
                    <a:ext uri="{FF2B5EF4-FFF2-40B4-BE49-F238E27FC236}">
                      <a16:creationId xmlns:a16="http://schemas.microsoft.com/office/drawing/2014/main" id="{86DE821B-45E3-4BED-8D9D-1EE4DF6D272E}"/>
                    </a:ext>
                  </a:extLst>
                </p:cNvPr>
                <p:cNvSpPr/>
                <p:nvPr/>
              </p:nvSpPr>
              <p:spPr>
                <a:xfrm>
                  <a:off x="5973191" y="3241115"/>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Elipse 75">
                  <a:extLst>
                    <a:ext uri="{FF2B5EF4-FFF2-40B4-BE49-F238E27FC236}">
                      <a16:creationId xmlns:a16="http://schemas.microsoft.com/office/drawing/2014/main" id="{79EED72D-1213-4263-A1B3-EB53831FC595}"/>
                    </a:ext>
                  </a:extLst>
                </p:cNvPr>
                <p:cNvSpPr/>
                <p:nvPr/>
              </p:nvSpPr>
              <p:spPr>
                <a:xfrm>
                  <a:off x="6139434" y="3206238"/>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Elipse 76">
                  <a:extLst>
                    <a:ext uri="{FF2B5EF4-FFF2-40B4-BE49-F238E27FC236}">
                      <a16:creationId xmlns:a16="http://schemas.microsoft.com/office/drawing/2014/main" id="{A9396E94-A2D7-4D71-AFA7-9EFFC47C3AEC}"/>
                    </a:ext>
                  </a:extLst>
                </p:cNvPr>
                <p:cNvSpPr/>
                <p:nvPr/>
              </p:nvSpPr>
              <p:spPr>
                <a:xfrm>
                  <a:off x="6305677" y="31713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Elipse 77">
                  <a:extLst>
                    <a:ext uri="{FF2B5EF4-FFF2-40B4-BE49-F238E27FC236}">
                      <a16:creationId xmlns:a16="http://schemas.microsoft.com/office/drawing/2014/main" id="{9C8B52B5-D7F1-44FA-8492-F5E213B13157}"/>
                    </a:ext>
                  </a:extLst>
                </p:cNvPr>
                <p:cNvSpPr/>
                <p:nvPr/>
              </p:nvSpPr>
              <p:spPr>
                <a:xfrm>
                  <a:off x="6471920" y="3136484"/>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Elipse 78">
                  <a:extLst>
                    <a:ext uri="{FF2B5EF4-FFF2-40B4-BE49-F238E27FC236}">
                      <a16:creationId xmlns:a16="http://schemas.microsoft.com/office/drawing/2014/main" id="{8C063813-0B3B-43D5-BE87-DC6DD6722281}"/>
                    </a:ext>
                  </a:extLst>
                </p:cNvPr>
                <p:cNvSpPr/>
                <p:nvPr/>
              </p:nvSpPr>
              <p:spPr>
                <a:xfrm>
                  <a:off x="6638163" y="3101607"/>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Elipse 79">
                  <a:extLst>
                    <a:ext uri="{FF2B5EF4-FFF2-40B4-BE49-F238E27FC236}">
                      <a16:creationId xmlns:a16="http://schemas.microsoft.com/office/drawing/2014/main" id="{C17D2C37-C50A-49EE-AEC3-54B66F8C0D0D}"/>
                    </a:ext>
                  </a:extLst>
                </p:cNvPr>
                <p:cNvSpPr/>
                <p:nvPr/>
              </p:nvSpPr>
              <p:spPr>
                <a:xfrm>
                  <a:off x="6804406" y="3066730"/>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Elipse 80">
                  <a:extLst>
                    <a:ext uri="{FF2B5EF4-FFF2-40B4-BE49-F238E27FC236}">
                      <a16:creationId xmlns:a16="http://schemas.microsoft.com/office/drawing/2014/main" id="{06C2943A-F978-406F-A12E-59E64B299BC7}"/>
                    </a:ext>
                  </a:extLst>
                </p:cNvPr>
                <p:cNvSpPr/>
                <p:nvPr/>
              </p:nvSpPr>
              <p:spPr>
                <a:xfrm>
                  <a:off x="6970649" y="3031853"/>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Elipse 81">
                  <a:extLst>
                    <a:ext uri="{FF2B5EF4-FFF2-40B4-BE49-F238E27FC236}">
                      <a16:creationId xmlns:a16="http://schemas.microsoft.com/office/drawing/2014/main" id="{C81EACFA-1821-4071-A840-4B12F23DA5D9}"/>
                    </a:ext>
                  </a:extLst>
                </p:cNvPr>
                <p:cNvSpPr/>
                <p:nvPr/>
              </p:nvSpPr>
              <p:spPr>
                <a:xfrm>
                  <a:off x="7136892" y="299697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Elipse 82">
                  <a:extLst>
                    <a:ext uri="{FF2B5EF4-FFF2-40B4-BE49-F238E27FC236}">
                      <a16:creationId xmlns:a16="http://schemas.microsoft.com/office/drawing/2014/main" id="{E301E812-7A48-412F-B466-1AD2F560E4A1}"/>
                    </a:ext>
                  </a:extLst>
                </p:cNvPr>
                <p:cNvSpPr/>
                <p:nvPr/>
              </p:nvSpPr>
              <p:spPr>
                <a:xfrm>
                  <a:off x="7303135" y="2962099"/>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Elipse 83">
                  <a:extLst>
                    <a:ext uri="{FF2B5EF4-FFF2-40B4-BE49-F238E27FC236}">
                      <a16:creationId xmlns:a16="http://schemas.microsoft.com/office/drawing/2014/main" id="{18D5951D-2F87-4A66-8950-1AB1F44C1874}"/>
                    </a:ext>
                  </a:extLst>
                </p:cNvPr>
                <p:cNvSpPr/>
                <p:nvPr/>
              </p:nvSpPr>
              <p:spPr>
                <a:xfrm>
                  <a:off x="7469378" y="2927222"/>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Elipse 84">
                  <a:extLst>
                    <a:ext uri="{FF2B5EF4-FFF2-40B4-BE49-F238E27FC236}">
                      <a16:creationId xmlns:a16="http://schemas.microsoft.com/office/drawing/2014/main" id="{0C1E4461-8A2F-478D-AE99-4B586FE058E5}"/>
                    </a:ext>
                  </a:extLst>
                </p:cNvPr>
                <p:cNvSpPr/>
                <p:nvPr/>
              </p:nvSpPr>
              <p:spPr>
                <a:xfrm>
                  <a:off x="7635621" y="2892345"/>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 name="Agrupar 3">
              <a:extLst>
                <a:ext uri="{FF2B5EF4-FFF2-40B4-BE49-F238E27FC236}">
                  <a16:creationId xmlns:a16="http://schemas.microsoft.com/office/drawing/2014/main" id="{BA890184-C2E7-412A-A5B2-0184D8C269F3}"/>
                </a:ext>
              </a:extLst>
            </p:cNvPr>
            <p:cNvGrpSpPr/>
            <p:nvPr/>
          </p:nvGrpSpPr>
          <p:grpSpPr>
            <a:xfrm>
              <a:off x="1475994" y="3486161"/>
              <a:ext cx="48768" cy="142113"/>
              <a:chOff x="1475994" y="3486161"/>
              <a:chExt cx="48768" cy="142113"/>
            </a:xfrm>
          </p:grpSpPr>
          <p:sp>
            <p:nvSpPr>
              <p:cNvPr id="49" name="Elipse 48">
                <a:extLst>
                  <a:ext uri="{FF2B5EF4-FFF2-40B4-BE49-F238E27FC236}">
                    <a16:creationId xmlns:a16="http://schemas.microsoft.com/office/drawing/2014/main" id="{CCF32067-CF33-41A7-896B-5BB1465A1EAB}"/>
                  </a:ext>
                </a:extLst>
              </p:cNvPr>
              <p:cNvSpPr/>
              <p:nvPr/>
            </p:nvSpPr>
            <p:spPr>
              <a:xfrm>
                <a:off x="1475994" y="34861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Elipse 51">
                <a:extLst>
                  <a:ext uri="{FF2B5EF4-FFF2-40B4-BE49-F238E27FC236}">
                    <a16:creationId xmlns:a16="http://schemas.microsoft.com/office/drawing/2014/main" id="{9D95F735-0396-4C1F-AECA-284B258883C5}"/>
                  </a:ext>
                </a:extLst>
              </p:cNvPr>
              <p:cNvSpPr/>
              <p:nvPr/>
            </p:nvSpPr>
            <p:spPr>
              <a:xfrm>
                <a:off x="1475994" y="357950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Agrupar 53">
              <a:extLst>
                <a:ext uri="{FF2B5EF4-FFF2-40B4-BE49-F238E27FC236}">
                  <a16:creationId xmlns:a16="http://schemas.microsoft.com/office/drawing/2014/main" id="{9A92A17C-83E3-41CC-BE89-F775A9006A48}"/>
                </a:ext>
              </a:extLst>
            </p:cNvPr>
            <p:cNvGrpSpPr/>
            <p:nvPr/>
          </p:nvGrpSpPr>
          <p:grpSpPr>
            <a:xfrm>
              <a:off x="5483351" y="3912881"/>
              <a:ext cx="48768" cy="142113"/>
              <a:chOff x="1475994" y="3486161"/>
              <a:chExt cx="48768" cy="142113"/>
            </a:xfrm>
          </p:grpSpPr>
          <p:sp>
            <p:nvSpPr>
              <p:cNvPr id="67" name="Elipse 66">
                <a:extLst>
                  <a:ext uri="{FF2B5EF4-FFF2-40B4-BE49-F238E27FC236}">
                    <a16:creationId xmlns:a16="http://schemas.microsoft.com/office/drawing/2014/main" id="{446B6098-4757-4C19-AD83-41785A0CAD5C}"/>
                  </a:ext>
                </a:extLst>
              </p:cNvPr>
              <p:cNvSpPr/>
              <p:nvPr/>
            </p:nvSpPr>
            <p:spPr>
              <a:xfrm>
                <a:off x="1475994" y="34861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Elipse 67">
                <a:extLst>
                  <a:ext uri="{FF2B5EF4-FFF2-40B4-BE49-F238E27FC236}">
                    <a16:creationId xmlns:a16="http://schemas.microsoft.com/office/drawing/2014/main" id="{6C3CDAAA-26A3-4087-A28C-3BC2B3EDD4F5}"/>
                  </a:ext>
                </a:extLst>
              </p:cNvPr>
              <p:cNvSpPr/>
              <p:nvPr/>
            </p:nvSpPr>
            <p:spPr>
              <a:xfrm>
                <a:off x="1475994" y="357950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Agrupar 68">
              <a:extLst>
                <a:ext uri="{FF2B5EF4-FFF2-40B4-BE49-F238E27FC236}">
                  <a16:creationId xmlns:a16="http://schemas.microsoft.com/office/drawing/2014/main" id="{2F3F9680-AA75-437A-8C51-29EE78C27084}"/>
                </a:ext>
              </a:extLst>
            </p:cNvPr>
            <p:cNvGrpSpPr/>
            <p:nvPr/>
          </p:nvGrpSpPr>
          <p:grpSpPr>
            <a:xfrm>
              <a:off x="5715761" y="3912881"/>
              <a:ext cx="48768" cy="142113"/>
              <a:chOff x="1475994" y="3486161"/>
              <a:chExt cx="48768" cy="142113"/>
            </a:xfrm>
          </p:grpSpPr>
          <p:sp>
            <p:nvSpPr>
              <p:cNvPr id="70" name="Elipse 69">
                <a:extLst>
                  <a:ext uri="{FF2B5EF4-FFF2-40B4-BE49-F238E27FC236}">
                    <a16:creationId xmlns:a16="http://schemas.microsoft.com/office/drawing/2014/main" id="{AC079948-27A5-4DEC-BC99-3A12333A5F32}"/>
                  </a:ext>
                </a:extLst>
              </p:cNvPr>
              <p:cNvSpPr/>
              <p:nvPr/>
            </p:nvSpPr>
            <p:spPr>
              <a:xfrm>
                <a:off x="1475994" y="34861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Elipse 70">
                <a:extLst>
                  <a:ext uri="{FF2B5EF4-FFF2-40B4-BE49-F238E27FC236}">
                    <a16:creationId xmlns:a16="http://schemas.microsoft.com/office/drawing/2014/main" id="{5847D084-29EF-442E-BF77-CF25941A353F}"/>
                  </a:ext>
                </a:extLst>
              </p:cNvPr>
              <p:cNvSpPr/>
              <p:nvPr/>
            </p:nvSpPr>
            <p:spPr>
              <a:xfrm>
                <a:off x="1475994" y="357950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Agrupar 71">
              <a:extLst>
                <a:ext uri="{FF2B5EF4-FFF2-40B4-BE49-F238E27FC236}">
                  <a16:creationId xmlns:a16="http://schemas.microsoft.com/office/drawing/2014/main" id="{70DC7688-6BBC-4A4D-828C-8823A6D78B27}"/>
                </a:ext>
              </a:extLst>
            </p:cNvPr>
            <p:cNvGrpSpPr/>
            <p:nvPr/>
          </p:nvGrpSpPr>
          <p:grpSpPr>
            <a:xfrm>
              <a:off x="7710663" y="3500829"/>
              <a:ext cx="48768" cy="142113"/>
              <a:chOff x="1475994" y="3486161"/>
              <a:chExt cx="48768" cy="142113"/>
            </a:xfrm>
          </p:grpSpPr>
          <p:sp>
            <p:nvSpPr>
              <p:cNvPr id="73" name="Elipse 72">
                <a:extLst>
                  <a:ext uri="{FF2B5EF4-FFF2-40B4-BE49-F238E27FC236}">
                    <a16:creationId xmlns:a16="http://schemas.microsoft.com/office/drawing/2014/main" id="{CA3888CC-F93F-4FB0-A541-071812350BB3}"/>
                  </a:ext>
                </a:extLst>
              </p:cNvPr>
              <p:cNvSpPr/>
              <p:nvPr/>
            </p:nvSpPr>
            <p:spPr>
              <a:xfrm>
                <a:off x="1475994" y="3486161"/>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Elipse 87">
                <a:extLst>
                  <a:ext uri="{FF2B5EF4-FFF2-40B4-BE49-F238E27FC236}">
                    <a16:creationId xmlns:a16="http://schemas.microsoft.com/office/drawing/2014/main" id="{EE1244E5-91CD-4232-BAC5-A2D9BA05571C}"/>
                  </a:ext>
                </a:extLst>
              </p:cNvPr>
              <p:cNvSpPr/>
              <p:nvPr/>
            </p:nvSpPr>
            <p:spPr>
              <a:xfrm>
                <a:off x="1475994" y="3579506"/>
                <a:ext cx="48768" cy="48768"/>
              </a:xfrm>
              <a:prstGeom prst="ellipse">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7" name="Image 5">
            <a:extLst>
              <a:ext uri="{FF2B5EF4-FFF2-40B4-BE49-F238E27FC236}">
                <a16:creationId xmlns:a16="http://schemas.microsoft.com/office/drawing/2014/main" id="{438416E3-8FDE-4E9F-B667-00C5E296C3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56" b="15658"/>
          <a:stretch/>
        </p:blipFill>
        <p:spPr bwMode="auto">
          <a:xfrm>
            <a:off x="6652826" y="763286"/>
            <a:ext cx="2333949" cy="1177937"/>
          </a:xfrm>
          <a:prstGeom prst="rect">
            <a:avLst/>
          </a:prstGeom>
          <a:ln w="12700">
            <a:solidFill>
              <a:srgbClr val="B5013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12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3E75FA92-AF8C-4701-AADF-29B2DB957610}"/>
              </a:ext>
            </a:extLst>
          </p:cNvPr>
          <p:cNvPicPr>
            <a:picLocks noChangeAspect="1"/>
          </p:cNvPicPr>
          <p:nvPr/>
        </p:nvPicPr>
        <p:blipFill>
          <a:blip r:embed="rId2"/>
          <a:stretch>
            <a:fillRect/>
          </a:stretch>
        </p:blipFill>
        <p:spPr>
          <a:xfrm>
            <a:off x="0" y="1420443"/>
            <a:ext cx="9144000" cy="3370990"/>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23</a:t>
            </a:fld>
            <a:r>
              <a:rPr lang="en-US"/>
              <a:t> |</a:t>
            </a:r>
            <a:endParaRPr lang="fr-FR" dirty="0"/>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931096"/>
            <a:ext cx="5760720" cy="307777"/>
          </a:xfrm>
          <a:prstGeom prst="rect">
            <a:avLst/>
          </a:prstGeom>
          <a:noFill/>
        </p:spPr>
        <p:txBody>
          <a:bodyPr wrap="square" rtlCol="0">
            <a:spAutoFit/>
          </a:bodyPr>
          <a:lstStyle/>
          <a:p>
            <a:pPr>
              <a:spcAft>
                <a:spcPts val="600"/>
              </a:spcAft>
            </a:pPr>
            <a:r>
              <a:rPr lang="en-GB" sz="1400" dirty="0">
                <a:solidFill>
                  <a:schemeClr val="bg1">
                    <a:lumMod val="50000"/>
                  </a:schemeClr>
                </a:solidFill>
              </a:rPr>
              <a:t>Reinstall the ceiling insulation.</a:t>
            </a:r>
          </a:p>
        </p:txBody>
      </p:sp>
    </p:spTree>
    <p:extLst>
      <p:ext uri="{BB962C8B-B14F-4D97-AF65-F5344CB8AC3E}">
        <p14:creationId xmlns:p14="http://schemas.microsoft.com/office/powerpoint/2010/main" val="302422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Tela de computador com texto preto sobre fundo branco&#10;&#10;Descrição gerada automaticamente com confiança média">
            <a:extLst>
              <a:ext uri="{FF2B5EF4-FFF2-40B4-BE49-F238E27FC236}">
                <a16:creationId xmlns:a16="http://schemas.microsoft.com/office/drawing/2014/main" id="{7DE4A23F-E91C-4F0B-B46A-DFC87C0C102D}"/>
              </a:ext>
            </a:extLst>
          </p:cNvPr>
          <p:cNvPicPr>
            <a:picLocks noChangeAspect="1"/>
          </p:cNvPicPr>
          <p:nvPr/>
        </p:nvPicPr>
        <p:blipFill>
          <a:blip r:embed="rId2"/>
          <a:stretch>
            <a:fillRect/>
          </a:stretch>
        </p:blipFill>
        <p:spPr>
          <a:xfrm>
            <a:off x="5353789" y="744286"/>
            <a:ext cx="3668080" cy="1534310"/>
          </a:xfrm>
          <a:prstGeom prst="rect">
            <a:avLst/>
          </a:prstGeom>
          <a:ln w="12700">
            <a:solidFill>
              <a:srgbClr val="B50130"/>
            </a:solidFill>
          </a:ln>
        </p:spPr>
      </p:pic>
      <p:sp>
        <p:nvSpPr>
          <p:cNvPr id="17" name="Seta: Dobrada 16">
            <a:extLst>
              <a:ext uri="{FF2B5EF4-FFF2-40B4-BE49-F238E27FC236}">
                <a16:creationId xmlns:a16="http://schemas.microsoft.com/office/drawing/2014/main" id="{0AEF51A3-DE9E-48F8-92DF-F68BD735BA27}"/>
              </a:ext>
            </a:extLst>
          </p:cNvPr>
          <p:cNvSpPr/>
          <p:nvPr/>
        </p:nvSpPr>
        <p:spPr>
          <a:xfrm>
            <a:off x="3174833" y="1128958"/>
            <a:ext cx="2080262" cy="1718469"/>
          </a:xfrm>
          <a:prstGeom prst="bentArrow">
            <a:avLst>
              <a:gd name="adj1" fmla="val 31854"/>
              <a:gd name="adj2" fmla="val 25000"/>
              <a:gd name="adj3" fmla="val 25000"/>
              <a:gd name="adj4" fmla="val 87500"/>
            </a:avLst>
          </a:prstGeom>
          <a:gradFill>
            <a:gsLst>
              <a:gs pos="67000">
                <a:srgbClr val="B50130"/>
              </a:gs>
              <a:gs pos="9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24</a:t>
            </a:fld>
            <a:r>
              <a:rPr lang="en-US"/>
              <a:t> |</a:t>
            </a:r>
            <a:endParaRPr lang="fr-FR" dirty="0"/>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931096"/>
            <a:ext cx="2549903" cy="523220"/>
          </a:xfrm>
          <a:prstGeom prst="rect">
            <a:avLst/>
          </a:prstGeom>
          <a:noFill/>
        </p:spPr>
        <p:txBody>
          <a:bodyPr wrap="square" rtlCol="0">
            <a:spAutoFit/>
          </a:bodyPr>
          <a:lstStyle/>
          <a:p>
            <a:pPr>
              <a:spcAft>
                <a:spcPts val="600"/>
              </a:spcAft>
            </a:pPr>
            <a:r>
              <a:rPr lang="en-GB" sz="1400" dirty="0">
                <a:solidFill>
                  <a:schemeClr val="bg1">
                    <a:lumMod val="50000"/>
                  </a:schemeClr>
                </a:solidFill>
              </a:rPr>
              <a:t>Install the insulation over the roof curb lateral panels.</a:t>
            </a:r>
          </a:p>
        </p:txBody>
      </p:sp>
      <p:pic>
        <p:nvPicPr>
          <p:cNvPr id="7" name="Imagem 6" descr="Arma de fogo em fundo branco&#10;&#10;Descrição gerada automaticamente com confiança baixa">
            <a:extLst>
              <a:ext uri="{FF2B5EF4-FFF2-40B4-BE49-F238E27FC236}">
                <a16:creationId xmlns:a16="http://schemas.microsoft.com/office/drawing/2014/main" id="{3C42EF36-B3A3-4FDB-9382-8F61B55C50D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2290803"/>
            <a:ext cx="9144000" cy="2852697"/>
          </a:xfrm>
          <a:prstGeom prst="rect">
            <a:avLst/>
          </a:prstGeom>
        </p:spPr>
      </p:pic>
    </p:spTree>
    <p:extLst>
      <p:ext uri="{BB962C8B-B14F-4D97-AF65-F5344CB8AC3E}">
        <p14:creationId xmlns:p14="http://schemas.microsoft.com/office/powerpoint/2010/main" val="381080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eta: Dobrada 16">
            <a:extLst>
              <a:ext uri="{FF2B5EF4-FFF2-40B4-BE49-F238E27FC236}">
                <a16:creationId xmlns:a16="http://schemas.microsoft.com/office/drawing/2014/main" id="{C1BE3677-EFA4-43B2-AFC3-FF0D6307F992}"/>
              </a:ext>
            </a:extLst>
          </p:cNvPr>
          <p:cNvSpPr/>
          <p:nvPr/>
        </p:nvSpPr>
        <p:spPr>
          <a:xfrm>
            <a:off x="3174833" y="1128958"/>
            <a:ext cx="2080262" cy="1718469"/>
          </a:xfrm>
          <a:prstGeom prst="bentArrow">
            <a:avLst>
              <a:gd name="adj1" fmla="val 31854"/>
              <a:gd name="adj2" fmla="val 25000"/>
              <a:gd name="adj3" fmla="val 25000"/>
              <a:gd name="adj4" fmla="val 87500"/>
            </a:avLst>
          </a:prstGeom>
          <a:gradFill>
            <a:gsLst>
              <a:gs pos="67000">
                <a:srgbClr val="B50130"/>
              </a:gs>
              <a:gs pos="9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8" name="Imagem 17" descr="Tela de computador com texto preto sobre fundo branco&#10;&#10;Descrição gerada automaticamente com confiança baixa">
            <a:extLst>
              <a:ext uri="{FF2B5EF4-FFF2-40B4-BE49-F238E27FC236}">
                <a16:creationId xmlns:a16="http://schemas.microsoft.com/office/drawing/2014/main" id="{EC0D998B-4D79-4ADC-956F-D538580A3375}"/>
              </a:ext>
            </a:extLst>
          </p:cNvPr>
          <p:cNvPicPr>
            <a:picLocks noChangeAspect="1"/>
          </p:cNvPicPr>
          <p:nvPr/>
        </p:nvPicPr>
        <p:blipFill rotWithShape="1">
          <a:blip r:embed="rId2"/>
          <a:srcRect l="17256" t="4154" r="21985" b="28549"/>
          <a:stretch/>
        </p:blipFill>
        <p:spPr>
          <a:xfrm>
            <a:off x="5353790" y="744286"/>
            <a:ext cx="3668080" cy="1534311"/>
          </a:xfrm>
          <a:prstGeom prst="rect">
            <a:avLst/>
          </a:prstGeom>
          <a:ln w="12700">
            <a:solidFill>
              <a:srgbClr val="B50130"/>
            </a:solidFill>
          </a:ln>
        </p:spPr>
      </p:pic>
      <p:pic>
        <p:nvPicPr>
          <p:cNvPr id="8" name="Imagem 7" descr="Interface gráfica do usuário, Diagrama&#10;&#10;Descrição gerada automaticamente">
            <a:extLst>
              <a:ext uri="{FF2B5EF4-FFF2-40B4-BE49-F238E27FC236}">
                <a16:creationId xmlns:a16="http://schemas.microsoft.com/office/drawing/2014/main" id="{2269C33F-872B-4468-9338-1CBB1E50DF6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2258700"/>
            <a:ext cx="9144000" cy="2884800"/>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25</a:t>
            </a:fld>
            <a:r>
              <a:rPr lang="en-US"/>
              <a:t> |</a:t>
            </a:r>
            <a:endParaRPr lang="fr-FR" dirty="0"/>
          </a:p>
        </p:txBody>
      </p:sp>
      <p:sp>
        <p:nvSpPr>
          <p:cNvPr id="13" name="CaixaDeTexto 12">
            <a:extLst>
              <a:ext uri="{FF2B5EF4-FFF2-40B4-BE49-F238E27FC236}">
                <a16:creationId xmlns:a16="http://schemas.microsoft.com/office/drawing/2014/main" id="{AD38A805-2B5A-4C8F-BE42-BD5B8D7CB864}"/>
              </a:ext>
            </a:extLst>
          </p:cNvPr>
          <p:cNvSpPr txBox="1"/>
          <p:nvPr/>
        </p:nvSpPr>
        <p:spPr>
          <a:xfrm>
            <a:off x="274320" y="931096"/>
            <a:ext cx="3098800" cy="738664"/>
          </a:xfrm>
          <a:prstGeom prst="rect">
            <a:avLst/>
          </a:prstGeom>
          <a:noFill/>
        </p:spPr>
        <p:txBody>
          <a:bodyPr wrap="square" rtlCol="0">
            <a:spAutoFit/>
          </a:bodyPr>
          <a:lstStyle/>
          <a:p>
            <a:pPr>
              <a:spcAft>
                <a:spcPts val="600"/>
              </a:spcAft>
            </a:pPr>
            <a:r>
              <a:rPr lang="en-GB" sz="1400" dirty="0">
                <a:solidFill>
                  <a:schemeClr val="bg1">
                    <a:lumMod val="50000"/>
                  </a:schemeClr>
                </a:solidFill>
              </a:rPr>
              <a:t>Seal the roof curb by completely covering its flaps and joints with sealant.</a:t>
            </a:r>
          </a:p>
        </p:txBody>
      </p:sp>
    </p:spTree>
    <p:extLst>
      <p:ext uri="{BB962C8B-B14F-4D97-AF65-F5344CB8AC3E}">
        <p14:creationId xmlns:p14="http://schemas.microsoft.com/office/powerpoint/2010/main" val="99755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Uma imagem contendo serra elétrica, mesa, cama&#10;&#10;Descrição gerada automaticamente">
            <a:extLst>
              <a:ext uri="{FF2B5EF4-FFF2-40B4-BE49-F238E27FC236}">
                <a16:creationId xmlns:a16="http://schemas.microsoft.com/office/drawing/2014/main" id="{86B70569-C426-4A66-9A02-103B58718AF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15497" y="3066665"/>
            <a:ext cx="6828503" cy="2069462"/>
          </a:xfrm>
          <a:prstGeom prst="rect">
            <a:avLst/>
          </a:prstGeom>
        </p:spPr>
      </p:pic>
      <p:sp>
        <p:nvSpPr>
          <p:cNvPr id="4" name="Espaço Reservado para Data 3">
            <a:extLst>
              <a:ext uri="{FF2B5EF4-FFF2-40B4-BE49-F238E27FC236}">
                <a16:creationId xmlns:a16="http://schemas.microsoft.com/office/drawing/2014/main" id="{D1B8D4A6-FB15-4368-B05F-9267FA14727E}"/>
              </a:ext>
            </a:extLst>
          </p:cNvPr>
          <p:cNvSpPr>
            <a:spLocks noGrp="1"/>
          </p:cNvSpPr>
          <p:nvPr>
            <p:ph type="dt" sz="half" idx="2"/>
          </p:nvPr>
        </p:nvSpPr>
        <p:spPr/>
        <p:txBody>
          <a:bodyPr/>
          <a:lstStyle/>
          <a:p>
            <a:fld id="{92EC39F2-7773-9641-957D-47E9D005E398}" type="datetime1">
              <a:rPr lang="fr-FR" smtClean="0"/>
              <a:t>08/11/2021</a:t>
            </a:fld>
            <a:endParaRPr lang="fr-FR" dirty="0"/>
          </a:p>
        </p:txBody>
      </p:sp>
      <p:sp>
        <p:nvSpPr>
          <p:cNvPr id="5" name="Espaço Reservado para Número de Slide 4">
            <a:extLst>
              <a:ext uri="{FF2B5EF4-FFF2-40B4-BE49-F238E27FC236}">
                <a16:creationId xmlns:a16="http://schemas.microsoft.com/office/drawing/2014/main" id="{4A622697-9743-454D-88EE-66ED8594960B}"/>
              </a:ext>
            </a:extLst>
          </p:cNvPr>
          <p:cNvSpPr>
            <a:spLocks noGrp="1"/>
          </p:cNvSpPr>
          <p:nvPr>
            <p:ph type="sldNum" sz="quarter" idx="4"/>
          </p:nvPr>
        </p:nvSpPr>
        <p:spPr/>
        <p:txBody>
          <a:bodyPr/>
          <a:lstStyle/>
          <a:p>
            <a:fld id="{B679D5AC-1C0B-9841-873A-C169B35CF2CF}" type="slidenum">
              <a:rPr lang="fr-FR" smtClean="0"/>
              <a:pPr/>
              <a:t>26</a:t>
            </a:fld>
            <a:r>
              <a:rPr lang="en-US"/>
              <a:t> |</a:t>
            </a:r>
            <a:endParaRPr lang="fr-FR" dirty="0"/>
          </a:p>
        </p:txBody>
      </p:sp>
      <p:sp>
        <p:nvSpPr>
          <p:cNvPr id="6" name="Título 1">
            <a:extLst>
              <a:ext uri="{FF2B5EF4-FFF2-40B4-BE49-F238E27FC236}">
                <a16:creationId xmlns:a16="http://schemas.microsoft.com/office/drawing/2014/main" id="{22F82E4B-1626-4FC3-B3C7-AB99913433F6}"/>
              </a:ext>
            </a:extLst>
          </p:cNvPr>
          <p:cNvSpPr>
            <a:spLocks noGrp="1"/>
          </p:cNvSpPr>
          <p:nvPr>
            <p:ph type="title"/>
          </p:nvPr>
        </p:nvSpPr>
        <p:spPr>
          <a:xfrm>
            <a:off x="381000" y="-11313"/>
            <a:ext cx="8526772" cy="363380"/>
          </a:xfrm>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7" name="Subtítulo 2">
            <a:extLst>
              <a:ext uri="{FF2B5EF4-FFF2-40B4-BE49-F238E27FC236}">
                <a16:creationId xmlns:a16="http://schemas.microsoft.com/office/drawing/2014/main" id="{F7D907BD-8123-42EE-A664-C16963C49F21}"/>
              </a:ext>
            </a:extLst>
          </p:cNvPr>
          <p:cNvSpPr>
            <a:spLocks noGrp="1"/>
          </p:cNvSpPr>
          <p:nvPr>
            <p:ph type="subTitle" idx="14"/>
          </p:nvPr>
        </p:nvSpPr>
        <p:spPr>
          <a:xfrm>
            <a:off x="381000" y="352067"/>
            <a:ext cx="8526772" cy="270507"/>
          </a:xfrm>
        </p:spPr>
        <p:txBody>
          <a:bodyPr/>
          <a:lstStyle/>
          <a:p>
            <a:r>
              <a:rPr lang="en-US" dirty="0"/>
              <a:t>ROOF CURB INSTALLATION</a:t>
            </a:r>
          </a:p>
        </p:txBody>
      </p:sp>
      <p:pic>
        <p:nvPicPr>
          <p:cNvPr id="11" name="Imagem 10" descr="Uma imagem contendo Gráfico&#10;&#10;Descrição gerada automaticamente">
            <a:extLst>
              <a:ext uri="{FF2B5EF4-FFF2-40B4-BE49-F238E27FC236}">
                <a16:creationId xmlns:a16="http://schemas.microsoft.com/office/drawing/2014/main" id="{F447CB07-29C2-4F3F-A365-A03D54CBFD7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22574"/>
            <a:ext cx="6400800" cy="3035673"/>
          </a:xfrm>
          <a:prstGeom prst="rect">
            <a:avLst/>
          </a:prstGeom>
        </p:spPr>
      </p:pic>
      <p:sp>
        <p:nvSpPr>
          <p:cNvPr id="13" name="Triângulo isósceles 12">
            <a:extLst>
              <a:ext uri="{FF2B5EF4-FFF2-40B4-BE49-F238E27FC236}">
                <a16:creationId xmlns:a16="http://schemas.microsoft.com/office/drawing/2014/main" id="{3E8364D7-A80D-4B51-87DD-A8464ABF09F5}"/>
              </a:ext>
            </a:extLst>
          </p:cNvPr>
          <p:cNvSpPr/>
          <p:nvPr/>
        </p:nvSpPr>
        <p:spPr>
          <a:xfrm rot="10193765">
            <a:off x="3327176" y="3147169"/>
            <a:ext cx="2391236" cy="366030"/>
          </a:xfrm>
          <a:prstGeom prst="triangle">
            <a:avLst>
              <a:gd name="adj" fmla="val 37021"/>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orma Livre: Forma 18">
            <a:extLst>
              <a:ext uri="{FF2B5EF4-FFF2-40B4-BE49-F238E27FC236}">
                <a16:creationId xmlns:a16="http://schemas.microsoft.com/office/drawing/2014/main" id="{B0B90D05-DA79-481C-959E-D55D98C3B086}"/>
              </a:ext>
            </a:extLst>
          </p:cNvPr>
          <p:cNvSpPr/>
          <p:nvPr/>
        </p:nvSpPr>
        <p:spPr>
          <a:xfrm>
            <a:off x="4644390" y="3749040"/>
            <a:ext cx="918210" cy="1333500"/>
          </a:xfrm>
          <a:custGeom>
            <a:avLst/>
            <a:gdLst>
              <a:gd name="connsiteX0" fmla="*/ 0 w 918210"/>
              <a:gd name="connsiteY0" fmla="*/ 144780 h 1333500"/>
              <a:gd name="connsiteX1" fmla="*/ 918210 w 918210"/>
              <a:gd name="connsiteY1" fmla="*/ 0 h 1333500"/>
              <a:gd name="connsiteX2" fmla="*/ 918210 w 918210"/>
              <a:gd name="connsiteY2" fmla="*/ 1188720 h 1333500"/>
              <a:gd name="connsiteX3" fmla="*/ 0 w 918210"/>
              <a:gd name="connsiteY3" fmla="*/ 1333500 h 1333500"/>
              <a:gd name="connsiteX4" fmla="*/ 0 w 918210"/>
              <a:gd name="connsiteY4" fmla="*/ 14478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10" h="1333500">
                <a:moveTo>
                  <a:pt x="0" y="144780"/>
                </a:moveTo>
                <a:lnTo>
                  <a:pt x="918210" y="0"/>
                </a:lnTo>
                <a:lnTo>
                  <a:pt x="918210" y="1188720"/>
                </a:lnTo>
                <a:lnTo>
                  <a:pt x="0" y="1333500"/>
                </a:lnTo>
                <a:lnTo>
                  <a:pt x="0" y="144780"/>
                </a:lnTo>
                <a:close/>
              </a:path>
            </a:pathLst>
          </a:custGeom>
          <a:solidFill>
            <a:srgbClr val="FFC000">
              <a:alpha val="71000"/>
            </a:srgbClr>
          </a:solidFill>
          <a:ln w="1270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336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descr="Imagem de vídeo game&#10;&#10;Descrição gerada automaticamente com confiança baixa">
            <a:extLst>
              <a:ext uri="{FF2B5EF4-FFF2-40B4-BE49-F238E27FC236}">
                <a16:creationId xmlns:a16="http://schemas.microsoft.com/office/drawing/2014/main" id="{D37DAC44-BE9E-49B3-9070-C0C2E4233CC7}"/>
              </a:ext>
            </a:extLst>
          </p:cNvPr>
          <p:cNvPicPr>
            <a:picLocks noChangeAspect="1"/>
          </p:cNvPicPr>
          <p:nvPr/>
        </p:nvPicPr>
        <p:blipFill rotWithShape="1">
          <a:blip r:embed="rId2"/>
          <a:srcRect l="21576"/>
          <a:stretch/>
        </p:blipFill>
        <p:spPr>
          <a:xfrm>
            <a:off x="0" y="654443"/>
            <a:ext cx="6840638" cy="4489057"/>
          </a:xfrm>
          <a:prstGeom prst="rect">
            <a:avLst/>
          </a:prstGeom>
        </p:spPr>
      </p:pic>
      <p:sp>
        <p:nvSpPr>
          <p:cNvPr id="4" name="Espaço Reservado para Data 3">
            <a:extLst>
              <a:ext uri="{FF2B5EF4-FFF2-40B4-BE49-F238E27FC236}">
                <a16:creationId xmlns:a16="http://schemas.microsoft.com/office/drawing/2014/main" id="{D1B8D4A6-FB15-4368-B05F-9267FA14727E}"/>
              </a:ext>
            </a:extLst>
          </p:cNvPr>
          <p:cNvSpPr>
            <a:spLocks noGrp="1"/>
          </p:cNvSpPr>
          <p:nvPr>
            <p:ph type="dt" sz="half" idx="2"/>
          </p:nvPr>
        </p:nvSpPr>
        <p:spPr/>
        <p:txBody>
          <a:bodyPr/>
          <a:lstStyle/>
          <a:p>
            <a:fld id="{92EC39F2-7773-9641-957D-47E9D005E398}" type="datetime1">
              <a:rPr lang="fr-FR" smtClean="0"/>
              <a:t>08/11/2021</a:t>
            </a:fld>
            <a:endParaRPr lang="fr-FR" dirty="0"/>
          </a:p>
        </p:txBody>
      </p:sp>
      <p:sp>
        <p:nvSpPr>
          <p:cNvPr id="5" name="Espaço Reservado para Número de Slide 4">
            <a:extLst>
              <a:ext uri="{FF2B5EF4-FFF2-40B4-BE49-F238E27FC236}">
                <a16:creationId xmlns:a16="http://schemas.microsoft.com/office/drawing/2014/main" id="{4A622697-9743-454D-88EE-66ED8594960B}"/>
              </a:ext>
            </a:extLst>
          </p:cNvPr>
          <p:cNvSpPr>
            <a:spLocks noGrp="1"/>
          </p:cNvSpPr>
          <p:nvPr>
            <p:ph type="sldNum" sz="quarter" idx="4"/>
          </p:nvPr>
        </p:nvSpPr>
        <p:spPr/>
        <p:txBody>
          <a:bodyPr/>
          <a:lstStyle/>
          <a:p>
            <a:fld id="{B679D5AC-1C0B-9841-873A-C169B35CF2CF}" type="slidenum">
              <a:rPr lang="fr-FR" smtClean="0"/>
              <a:pPr/>
              <a:t>27</a:t>
            </a:fld>
            <a:r>
              <a:rPr lang="en-US"/>
              <a:t> |</a:t>
            </a:r>
            <a:endParaRPr lang="fr-FR" dirty="0"/>
          </a:p>
        </p:txBody>
      </p:sp>
      <p:sp>
        <p:nvSpPr>
          <p:cNvPr id="6" name="Título 1">
            <a:extLst>
              <a:ext uri="{FF2B5EF4-FFF2-40B4-BE49-F238E27FC236}">
                <a16:creationId xmlns:a16="http://schemas.microsoft.com/office/drawing/2014/main" id="{22F82E4B-1626-4FC3-B3C7-AB99913433F6}"/>
              </a:ext>
            </a:extLst>
          </p:cNvPr>
          <p:cNvSpPr>
            <a:spLocks noGrp="1"/>
          </p:cNvSpPr>
          <p:nvPr>
            <p:ph type="title"/>
          </p:nvPr>
        </p:nvSpPr>
        <p:spPr>
          <a:xfrm>
            <a:off x="381000" y="-11313"/>
            <a:ext cx="8526772" cy="363380"/>
          </a:xfrm>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7" name="Subtítulo 2">
            <a:extLst>
              <a:ext uri="{FF2B5EF4-FFF2-40B4-BE49-F238E27FC236}">
                <a16:creationId xmlns:a16="http://schemas.microsoft.com/office/drawing/2014/main" id="{F7D907BD-8123-42EE-A664-C16963C49F21}"/>
              </a:ext>
            </a:extLst>
          </p:cNvPr>
          <p:cNvSpPr>
            <a:spLocks noGrp="1"/>
          </p:cNvSpPr>
          <p:nvPr>
            <p:ph type="subTitle" idx="14"/>
          </p:nvPr>
        </p:nvSpPr>
        <p:spPr>
          <a:xfrm>
            <a:off x="381000" y="352067"/>
            <a:ext cx="8526772" cy="270507"/>
          </a:xfrm>
        </p:spPr>
        <p:txBody>
          <a:bodyPr/>
          <a:lstStyle/>
          <a:p>
            <a:r>
              <a:rPr lang="en-US" dirty="0"/>
              <a:t>ROOF CURB INSTALLATION</a:t>
            </a:r>
          </a:p>
        </p:txBody>
      </p:sp>
      <p:sp>
        <p:nvSpPr>
          <p:cNvPr id="40" name="CaixaDeTexto 39">
            <a:extLst>
              <a:ext uri="{FF2B5EF4-FFF2-40B4-BE49-F238E27FC236}">
                <a16:creationId xmlns:a16="http://schemas.microsoft.com/office/drawing/2014/main" id="{AD34476D-76E2-422C-A0AC-D3629B60D2D5}"/>
              </a:ext>
            </a:extLst>
          </p:cNvPr>
          <p:cNvSpPr txBox="1"/>
          <p:nvPr/>
        </p:nvSpPr>
        <p:spPr>
          <a:xfrm>
            <a:off x="7045474" y="2781942"/>
            <a:ext cx="1882140"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SEALING / FIRE BULKHEAD</a:t>
            </a:r>
          </a:p>
        </p:txBody>
      </p:sp>
      <p:sp>
        <p:nvSpPr>
          <p:cNvPr id="42" name="CaixaDeTexto 41">
            <a:extLst>
              <a:ext uri="{FF2B5EF4-FFF2-40B4-BE49-F238E27FC236}">
                <a16:creationId xmlns:a16="http://schemas.microsoft.com/office/drawing/2014/main" id="{F93CF4C8-3E77-47F6-A952-CD63F50A22D8}"/>
              </a:ext>
            </a:extLst>
          </p:cNvPr>
          <p:cNvSpPr txBox="1"/>
          <p:nvPr/>
        </p:nvSpPr>
        <p:spPr>
          <a:xfrm>
            <a:off x="1737856" y="907410"/>
            <a:ext cx="1088136" cy="261610"/>
          </a:xfrm>
          <a:prstGeom prst="rect">
            <a:avLst/>
          </a:prstGeom>
          <a:noFill/>
        </p:spPr>
        <p:txBody>
          <a:bodyPr wrap="square" rtlCol="0">
            <a:spAutoFit/>
          </a:bodyPr>
          <a:lstStyle/>
          <a:p>
            <a:pPr algn="r">
              <a:spcAft>
                <a:spcPts val="600"/>
              </a:spcAft>
            </a:pPr>
            <a:r>
              <a:rPr lang="en-GB" sz="1100" dirty="0">
                <a:solidFill>
                  <a:schemeClr val="bg1">
                    <a:lumMod val="50000"/>
                  </a:schemeClr>
                </a:solidFill>
              </a:rPr>
              <a:t>ROOF CURB</a:t>
            </a:r>
          </a:p>
        </p:txBody>
      </p:sp>
      <p:cxnSp>
        <p:nvCxnSpPr>
          <p:cNvPr id="43" name="Conector reto 42">
            <a:extLst>
              <a:ext uri="{FF2B5EF4-FFF2-40B4-BE49-F238E27FC236}">
                <a16:creationId xmlns:a16="http://schemas.microsoft.com/office/drawing/2014/main" id="{75609362-6A9B-4F51-9076-D0A4BFAC1D26}"/>
              </a:ext>
            </a:extLst>
          </p:cNvPr>
          <p:cNvCxnSpPr>
            <a:cxnSpLocks/>
            <a:endCxn id="42" idx="3"/>
          </p:cNvCxnSpPr>
          <p:nvPr/>
        </p:nvCxnSpPr>
        <p:spPr>
          <a:xfrm flipH="1">
            <a:off x="2825992" y="1038215"/>
            <a:ext cx="1618686" cy="0"/>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44" name="CaixaDeTexto 43">
            <a:extLst>
              <a:ext uri="{FF2B5EF4-FFF2-40B4-BE49-F238E27FC236}">
                <a16:creationId xmlns:a16="http://schemas.microsoft.com/office/drawing/2014/main" id="{66C0CA93-ECBC-41C2-AAB0-A2102EC1CA3E}"/>
              </a:ext>
            </a:extLst>
          </p:cNvPr>
          <p:cNvSpPr txBox="1"/>
          <p:nvPr/>
        </p:nvSpPr>
        <p:spPr>
          <a:xfrm>
            <a:off x="7124736" y="1529288"/>
            <a:ext cx="1723616"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ROOF CURB  INSULATION</a:t>
            </a:r>
          </a:p>
        </p:txBody>
      </p:sp>
      <p:sp>
        <p:nvSpPr>
          <p:cNvPr id="49" name="CaixaDeTexto 48">
            <a:extLst>
              <a:ext uri="{FF2B5EF4-FFF2-40B4-BE49-F238E27FC236}">
                <a16:creationId xmlns:a16="http://schemas.microsoft.com/office/drawing/2014/main" id="{35779B31-A9A5-4F69-84FD-3BF028305373}"/>
              </a:ext>
            </a:extLst>
          </p:cNvPr>
          <p:cNvSpPr txBox="1"/>
          <p:nvPr/>
        </p:nvSpPr>
        <p:spPr>
          <a:xfrm>
            <a:off x="479039" y="1787150"/>
            <a:ext cx="1215687" cy="261610"/>
          </a:xfrm>
          <a:prstGeom prst="rect">
            <a:avLst/>
          </a:prstGeom>
          <a:noFill/>
        </p:spPr>
        <p:txBody>
          <a:bodyPr wrap="square" rtlCol="0">
            <a:spAutoFit/>
          </a:bodyPr>
          <a:lstStyle/>
          <a:p>
            <a:pPr>
              <a:spcAft>
                <a:spcPts val="600"/>
              </a:spcAft>
            </a:pPr>
            <a:r>
              <a:rPr lang="pt-BR" sz="1100" dirty="0">
                <a:solidFill>
                  <a:schemeClr val="bg1">
                    <a:lumMod val="50000"/>
                  </a:schemeClr>
                </a:solidFill>
              </a:rPr>
              <a:t>SIDINGS</a:t>
            </a:r>
            <a:endParaRPr lang="en-GB" sz="1100" dirty="0">
              <a:solidFill>
                <a:schemeClr val="bg1">
                  <a:lumMod val="50000"/>
                </a:schemeClr>
              </a:solidFill>
            </a:endParaRPr>
          </a:p>
        </p:txBody>
      </p:sp>
      <p:sp>
        <p:nvSpPr>
          <p:cNvPr id="50" name="CaixaDeTexto 49">
            <a:extLst>
              <a:ext uri="{FF2B5EF4-FFF2-40B4-BE49-F238E27FC236}">
                <a16:creationId xmlns:a16="http://schemas.microsoft.com/office/drawing/2014/main" id="{7D0B51C9-4499-4759-9E22-F9FE95C1A88A}"/>
              </a:ext>
            </a:extLst>
          </p:cNvPr>
          <p:cNvSpPr txBox="1"/>
          <p:nvPr/>
        </p:nvSpPr>
        <p:spPr>
          <a:xfrm>
            <a:off x="7045474" y="4358252"/>
            <a:ext cx="1555063" cy="261610"/>
          </a:xfrm>
          <a:prstGeom prst="rect">
            <a:avLst/>
          </a:prstGeom>
          <a:noFill/>
        </p:spPr>
        <p:txBody>
          <a:bodyPr wrap="square" rtlCol="0">
            <a:spAutoFit/>
          </a:bodyPr>
          <a:lstStyle/>
          <a:p>
            <a:pPr>
              <a:spcAft>
                <a:spcPts val="600"/>
              </a:spcAft>
            </a:pPr>
            <a:r>
              <a:rPr lang="pt-BR" sz="1100" dirty="0">
                <a:solidFill>
                  <a:schemeClr val="bg1">
                    <a:lumMod val="50000"/>
                  </a:schemeClr>
                </a:solidFill>
              </a:rPr>
              <a:t>BUILDING FRAME</a:t>
            </a:r>
            <a:endParaRPr lang="en-GB" sz="1100" dirty="0">
              <a:solidFill>
                <a:schemeClr val="bg1">
                  <a:lumMod val="50000"/>
                </a:schemeClr>
              </a:solidFill>
            </a:endParaRPr>
          </a:p>
        </p:txBody>
      </p:sp>
      <p:cxnSp>
        <p:nvCxnSpPr>
          <p:cNvPr id="51" name="Conector: Angulado 50">
            <a:extLst>
              <a:ext uri="{FF2B5EF4-FFF2-40B4-BE49-F238E27FC236}">
                <a16:creationId xmlns:a16="http://schemas.microsoft.com/office/drawing/2014/main" id="{0A719094-F377-4021-B2E3-A5BCB572C218}"/>
              </a:ext>
            </a:extLst>
          </p:cNvPr>
          <p:cNvCxnSpPr>
            <a:cxnSpLocks/>
            <a:stCxn id="49" idx="1"/>
          </p:cNvCxnSpPr>
          <p:nvPr/>
        </p:nvCxnSpPr>
        <p:spPr>
          <a:xfrm rot="10800000" flipV="1">
            <a:off x="181659" y="1917955"/>
            <a:ext cx="297381" cy="2793438"/>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52" name="CaixaDeTexto 51">
            <a:extLst>
              <a:ext uri="{FF2B5EF4-FFF2-40B4-BE49-F238E27FC236}">
                <a16:creationId xmlns:a16="http://schemas.microsoft.com/office/drawing/2014/main" id="{67238A12-D9C8-4886-8CB5-2D11CB6B017D}"/>
              </a:ext>
            </a:extLst>
          </p:cNvPr>
          <p:cNvSpPr txBox="1"/>
          <p:nvPr/>
        </p:nvSpPr>
        <p:spPr>
          <a:xfrm>
            <a:off x="7045474" y="3862485"/>
            <a:ext cx="1368671"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MUD FLAPS</a:t>
            </a:r>
          </a:p>
        </p:txBody>
      </p:sp>
      <p:cxnSp>
        <p:nvCxnSpPr>
          <p:cNvPr id="53" name="Conector reto 52">
            <a:extLst>
              <a:ext uri="{FF2B5EF4-FFF2-40B4-BE49-F238E27FC236}">
                <a16:creationId xmlns:a16="http://schemas.microsoft.com/office/drawing/2014/main" id="{ABFBE147-7777-49A7-ADE6-F18C32985ABD}"/>
              </a:ext>
            </a:extLst>
          </p:cNvPr>
          <p:cNvCxnSpPr>
            <a:cxnSpLocks/>
            <a:stCxn id="52" idx="1"/>
          </p:cNvCxnSpPr>
          <p:nvPr/>
        </p:nvCxnSpPr>
        <p:spPr>
          <a:xfrm flipH="1">
            <a:off x="4139750" y="3993290"/>
            <a:ext cx="2905724" cy="34967"/>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56" name="Conector: Angulado 55">
            <a:extLst>
              <a:ext uri="{FF2B5EF4-FFF2-40B4-BE49-F238E27FC236}">
                <a16:creationId xmlns:a16="http://schemas.microsoft.com/office/drawing/2014/main" id="{9AC42BBF-8EC4-4EB3-BE89-AA088CF4DB11}"/>
              </a:ext>
            </a:extLst>
          </p:cNvPr>
          <p:cNvCxnSpPr>
            <a:cxnSpLocks/>
            <a:stCxn id="50" idx="1"/>
          </p:cNvCxnSpPr>
          <p:nvPr/>
        </p:nvCxnSpPr>
        <p:spPr>
          <a:xfrm rot="10800000" flipV="1">
            <a:off x="3906070" y="4489056"/>
            <a:ext cx="3139405" cy="536611"/>
          </a:xfrm>
          <a:prstGeom prst="bentConnector3">
            <a:avLst>
              <a:gd name="adj1" fmla="val 3559"/>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76" name="Conector: Angulado 75">
            <a:extLst>
              <a:ext uri="{FF2B5EF4-FFF2-40B4-BE49-F238E27FC236}">
                <a16:creationId xmlns:a16="http://schemas.microsoft.com/office/drawing/2014/main" id="{FBCC4F63-0F37-4511-9155-64100C689DBC}"/>
              </a:ext>
            </a:extLst>
          </p:cNvPr>
          <p:cNvCxnSpPr>
            <a:cxnSpLocks/>
            <a:stCxn id="44" idx="1"/>
          </p:cNvCxnSpPr>
          <p:nvPr/>
        </p:nvCxnSpPr>
        <p:spPr>
          <a:xfrm rot="10800000" flipV="1">
            <a:off x="4050856" y="1660092"/>
            <a:ext cx="3073880" cy="742125"/>
          </a:xfrm>
          <a:prstGeom prst="bentConnector3">
            <a:avLst>
              <a:gd name="adj1" fmla="val 13311"/>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87" name="Conector reto 86">
            <a:extLst>
              <a:ext uri="{FF2B5EF4-FFF2-40B4-BE49-F238E27FC236}">
                <a16:creationId xmlns:a16="http://schemas.microsoft.com/office/drawing/2014/main" id="{DEF7CE1E-0E6E-4F8D-8B90-09B7BF91517D}"/>
              </a:ext>
            </a:extLst>
          </p:cNvPr>
          <p:cNvCxnSpPr>
            <a:cxnSpLocks/>
            <a:stCxn id="40" idx="1"/>
          </p:cNvCxnSpPr>
          <p:nvPr/>
        </p:nvCxnSpPr>
        <p:spPr>
          <a:xfrm flipH="1" flipV="1">
            <a:off x="3535680" y="2890934"/>
            <a:ext cx="3509794" cy="21813"/>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104" name="CaixaDeTexto 103">
            <a:extLst>
              <a:ext uri="{FF2B5EF4-FFF2-40B4-BE49-F238E27FC236}">
                <a16:creationId xmlns:a16="http://schemas.microsoft.com/office/drawing/2014/main" id="{91C8DA96-6761-4180-8C2E-E203816B32C9}"/>
              </a:ext>
            </a:extLst>
          </p:cNvPr>
          <p:cNvSpPr txBox="1"/>
          <p:nvPr/>
        </p:nvSpPr>
        <p:spPr>
          <a:xfrm>
            <a:off x="890936" y="2207857"/>
            <a:ext cx="1368671"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ROOF INSULATION</a:t>
            </a:r>
          </a:p>
        </p:txBody>
      </p:sp>
      <p:cxnSp>
        <p:nvCxnSpPr>
          <p:cNvPr id="105" name="Conector: Angulado 104">
            <a:extLst>
              <a:ext uri="{FF2B5EF4-FFF2-40B4-BE49-F238E27FC236}">
                <a16:creationId xmlns:a16="http://schemas.microsoft.com/office/drawing/2014/main" id="{0F80CE0B-FCC9-4025-A219-CDA3ACBFDC5C}"/>
              </a:ext>
            </a:extLst>
          </p:cNvPr>
          <p:cNvCxnSpPr>
            <a:cxnSpLocks/>
            <a:stCxn id="104" idx="1"/>
          </p:cNvCxnSpPr>
          <p:nvPr/>
        </p:nvCxnSpPr>
        <p:spPr>
          <a:xfrm rot="10800000" flipV="1">
            <a:off x="686100" y="2338661"/>
            <a:ext cx="204837" cy="1431253"/>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77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descr="Imagem de vídeo game&#10;&#10;Descrição gerada automaticamente com confiança baixa">
            <a:extLst>
              <a:ext uri="{FF2B5EF4-FFF2-40B4-BE49-F238E27FC236}">
                <a16:creationId xmlns:a16="http://schemas.microsoft.com/office/drawing/2014/main" id="{D37DAC44-BE9E-49B3-9070-C0C2E4233CC7}"/>
              </a:ext>
            </a:extLst>
          </p:cNvPr>
          <p:cNvPicPr>
            <a:picLocks noChangeAspect="1"/>
          </p:cNvPicPr>
          <p:nvPr/>
        </p:nvPicPr>
        <p:blipFill rotWithShape="1">
          <a:blip r:embed="rId2"/>
          <a:srcRect l="21576"/>
          <a:stretch/>
        </p:blipFill>
        <p:spPr>
          <a:xfrm>
            <a:off x="0" y="654443"/>
            <a:ext cx="6840638" cy="4489057"/>
          </a:xfrm>
          <a:prstGeom prst="rect">
            <a:avLst/>
          </a:prstGeom>
        </p:spPr>
      </p:pic>
      <p:sp>
        <p:nvSpPr>
          <p:cNvPr id="4" name="Espaço Reservado para Data 3">
            <a:extLst>
              <a:ext uri="{FF2B5EF4-FFF2-40B4-BE49-F238E27FC236}">
                <a16:creationId xmlns:a16="http://schemas.microsoft.com/office/drawing/2014/main" id="{D1B8D4A6-FB15-4368-B05F-9267FA14727E}"/>
              </a:ext>
            </a:extLst>
          </p:cNvPr>
          <p:cNvSpPr>
            <a:spLocks noGrp="1"/>
          </p:cNvSpPr>
          <p:nvPr>
            <p:ph type="dt" sz="half" idx="2"/>
          </p:nvPr>
        </p:nvSpPr>
        <p:spPr/>
        <p:txBody>
          <a:bodyPr/>
          <a:lstStyle/>
          <a:p>
            <a:fld id="{92EC39F2-7773-9641-957D-47E9D005E398}" type="datetime1">
              <a:rPr lang="fr-FR" smtClean="0"/>
              <a:t>08/11/2021</a:t>
            </a:fld>
            <a:endParaRPr lang="fr-FR" dirty="0"/>
          </a:p>
        </p:txBody>
      </p:sp>
      <p:sp>
        <p:nvSpPr>
          <p:cNvPr id="5" name="Espaço Reservado para Número de Slide 4">
            <a:extLst>
              <a:ext uri="{FF2B5EF4-FFF2-40B4-BE49-F238E27FC236}">
                <a16:creationId xmlns:a16="http://schemas.microsoft.com/office/drawing/2014/main" id="{4A622697-9743-454D-88EE-66ED8594960B}"/>
              </a:ext>
            </a:extLst>
          </p:cNvPr>
          <p:cNvSpPr>
            <a:spLocks noGrp="1"/>
          </p:cNvSpPr>
          <p:nvPr>
            <p:ph type="sldNum" sz="quarter" idx="4"/>
          </p:nvPr>
        </p:nvSpPr>
        <p:spPr/>
        <p:txBody>
          <a:bodyPr/>
          <a:lstStyle/>
          <a:p>
            <a:fld id="{B679D5AC-1C0B-9841-873A-C169B35CF2CF}" type="slidenum">
              <a:rPr lang="fr-FR" smtClean="0"/>
              <a:pPr/>
              <a:t>28</a:t>
            </a:fld>
            <a:r>
              <a:rPr lang="en-US"/>
              <a:t> |</a:t>
            </a:r>
            <a:endParaRPr lang="fr-FR" dirty="0"/>
          </a:p>
        </p:txBody>
      </p:sp>
      <p:sp>
        <p:nvSpPr>
          <p:cNvPr id="6" name="Título 1">
            <a:extLst>
              <a:ext uri="{FF2B5EF4-FFF2-40B4-BE49-F238E27FC236}">
                <a16:creationId xmlns:a16="http://schemas.microsoft.com/office/drawing/2014/main" id="{22F82E4B-1626-4FC3-B3C7-AB99913433F6}"/>
              </a:ext>
            </a:extLst>
          </p:cNvPr>
          <p:cNvSpPr>
            <a:spLocks noGrp="1"/>
          </p:cNvSpPr>
          <p:nvPr>
            <p:ph type="title"/>
          </p:nvPr>
        </p:nvSpPr>
        <p:spPr>
          <a:xfrm>
            <a:off x="381000" y="-11313"/>
            <a:ext cx="8526772" cy="363380"/>
          </a:xfrm>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7" name="Subtítulo 2">
            <a:extLst>
              <a:ext uri="{FF2B5EF4-FFF2-40B4-BE49-F238E27FC236}">
                <a16:creationId xmlns:a16="http://schemas.microsoft.com/office/drawing/2014/main" id="{F7D907BD-8123-42EE-A664-C16963C49F21}"/>
              </a:ext>
            </a:extLst>
          </p:cNvPr>
          <p:cNvSpPr>
            <a:spLocks noGrp="1"/>
          </p:cNvSpPr>
          <p:nvPr>
            <p:ph type="subTitle" idx="14"/>
          </p:nvPr>
        </p:nvSpPr>
        <p:spPr>
          <a:xfrm>
            <a:off x="381000" y="352067"/>
            <a:ext cx="8526772" cy="270507"/>
          </a:xfrm>
        </p:spPr>
        <p:txBody>
          <a:bodyPr/>
          <a:lstStyle/>
          <a:p>
            <a:r>
              <a:rPr lang="en-US" dirty="0"/>
              <a:t>ROOF CURB INSTALLATION</a:t>
            </a:r>
          </a:p>
        </p:txBody>
      </p:sp>
      <p:sp>
        <p:nvSpPr>
          <p:cNvPr id="40" name="CaixaDeTexto 39">
            <a:extLst>
              <a:ext uri="{FF2B5EF4-FFF2-40B4-BE49-F238E27FC236}">
                <a16:creationId xmlns:a16="http://schemas.microsoft.com/office/drawing/2014/main" id="{AD34476D-76E2-422C-A0AC-D3629B60D2D5}"/>
              </a:ext>
            </a:extLst>
          </p:cNvPr>
          <p:cNvSpPr txBox="1"/>
          <p:nvPr/>
        </p:nvSpPr>
        <p:spPr>
          <a:xfrm>
            <a:off x="7045474" y="2781942"/>
            <a:ext cx="1882140"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SEALING / FIRE BULKHEAD</a:t>
            </a:r>
          </a:p>
        </p:txBody>
      </p:sp>
      <p:sp>
        <p:nvSpPr>
          <p:cNvPr id="42" name="CaixaDeTexto 41">
            <a:extLst>
              <a:ext uri="{FF2B5EF4-FFF2-40B4-BE49-F238E27FC236}">
                <a16:creationId xmlns:a16="http://schemas.microsoft.com/office/drawing/2014/main" id="{F93CF4C8-3E77-47F6-A952-CD63F50A22D8}"/>
              </a:ext>
            </a:extLst>
          </p:cNvPr>
          <p:cNvSpPr txBox="1"/>
          <p:nvPr/>
        </p:nvSpPr>
        <p:spPr>
          <a:xfrm>
            <a:off x="1737856" y="907410"/>
            <a:ext cx="1088136" cy="261610"/>
          </a:xfrm>
          <a:prstGeom prst="rect">
            <a:avLst/>
          </a:prstGeom>
          <a:noFill/>
        </p:spPr>
        <p:txBody>
          <a:bodyPr wrap="square" rtlCol="0">
            <a:spAutoFit/>
          </a:bodyPr>
          <a:lstStyle/>
          <a:p>
            <a:pPr algn="r">
              <a:spcAft>
                <a:spcPts val="600"/>
              </a:spcAft>
            </a:pPr>
            <a:r>
              <a:rPr lang="en-GB" sz="1100" dirty="0">
                <a:solidFill>
                  <a:schemeClr val="bg1">
                    <a:lumMod val="50000"/>
                  </a:schemeClr>
                </a:solidFill>
              </a:rPr>
              <a:t>ROOF CURB</a:t>
            </a:r>
          </a:p>
        </p:txBody>
      </p:sp>
      <p:cxnSp>
        <p:nvCxnSpPr>
          <p:cNvPr id="43" name="Conector reto 42">
            <a:extLst>
              <a:ext uri="{FF2B5EF4-FFF2-40B4-BE49-F238E27FC236}">
                <a16:creationId xmlns:a16="http://schemas.microsoft.com/office/drawing/2014/main" id="{75609362-6A9B-4F51-9076-D0A4BFAC1D26}"/>
              </a:ext>
            </a:extLst>
          </p:cNvPr>
          <p:cNvCxnSpPr>
            <a:cxnSpLocks/>
            <a:endCxn id="42" idx="3"/>
          </p:cNvCxnSpPr>
          <p:nvPr/>
        </p:nvCxnSpPr>
        <p:spPr>
          <a:xfrm flipH="1">
            <a:off x="2825992" y="1038215"/>
            <a:ext cx="1618686" cy="0"/>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44" name="CaixaDeTexto 43">
            <a:extLst>
              <a:ext uri="{FF2B5EF4-FFF2-40B4-BE49-F238E27FC236}">
                <a16:creationId xmlns:a16="http://schemas.microsoft.com/office/drawing/2014/main" id="{66C0CA93-ECBC-41C2-AAB0-A2102EC1CA3E}"/>
              </a:ext>
            </a:extLst>
          </p:cNvPr>
          <p:cNvSpPr txBox="1"/>
          <p:nvPr/>
        </p:nvSpPr>
        <p:spPr>
          <a:xfrm>
            <a:off x="7124736" y="1529288"/>
            <a:ext cx="1723616"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ROOF CURB  INSULATION</a:t>
            </a:r>
          </a:p>
        </p:txBody>
      </p:sp>
      <p:sp>
        <p:nvSpPr>
          <p:cNvPr id="49" name="CaixaDeTexto 48">
            <a:extLst>
              <a:ext uri="{FF2B5EF4-FFF2-40B4-BE49-F238E27FC236}">
                <a16:creationId xmlns:a16="http://schemas.microsoft.com/office/drawing/2014/main" id="{35779B31-A9A5-4F69-84FD-3BF028305373}"/>
              </a:ext>
            </a:extLst>
          </p:cNvPr>
          <p:cNvSpPr txBox="1"/>
          <p:nvPr/>
        </p:nvSpPr>
        <p:spPr>
          <a:xfrm>
            <a:off x="479039" y="1787150"/>
            <a:ext cx="1215687" cy="261610"/>
          </a:xfrm>
          <a:prstGeom prst="rect">
            <a:avLst/>
          </a:prstGeom>
          <a:noFill/>
        </p:spPr>
        <p:txBody>
          <a:bodyPr wrap="square" rtlCol="0">
            <a:spAutoFit/>
          </a:bodyPr>
          <a:lstStyle/>
          <a:p>
            <a:pPr>
              <a:spcAft>
                <a:spcPts val="600"/>
              </a:spcAft>
            </a:pPr>
            <a:r>
              <a:rPr lang="pt-BR" sz="1100" dirty="0">
                <a:solidFill>
                  <a:schemeClr val="bg1">
                    <a:lumMod val="50000"/>
                  </a:schemeClr>
                </a:solidFill>
              </a:rPr>
              <a:t>SIDINGS</a:t>
            </a:r>
            <a:endParaRPr lang="en-GB" sz="1100" dirty="0">
              <a:solidFill>
                <a:schemeClr val="bg1">
                  <a:lumMod val="50000"/>
                </a:schemeClr>
              </a:solidFill>
            </a:endParaRPr>
          </a:p>
        </p:txBody>
      </p:sp>
      <p:sp>
        <p:nvSpPr>
          <p:cNvPr id="50" name="CaixaDeTexto 49">
            <a:extLst>
              <a:ext uri="{FF2B5EF4-FFF2-40B4-BE49-F238E27FC236}">
                <a16:creationId xmlns:a16="http://schemas.microsoft.com/office/drawing/2014/main" id="{7D0B51C9-4499-4759-9E22-F9FE95C1A88A}"/>
              </a:ext>
            </a:extLst>
          </p:cNvPr>
          <p:cNvSpPr txBox="1"/>
          <p:nvPr/>
        </p:nvSpPr>
        <p:spPr>
          <a:xfrm>
            <a:off x="7045474" y="4358252"/>
            <a:ext cx="1555063" cy="261610"/>
          </a:xfrm>
          <a:prstGeom prst="rect">
            <a:avLst/>
          </a:prstGeom>
          <a:noFill/>
        </p:spPr>
        <p:txBody>
          <a:bodyPr wrap="square" rtlCol="0">
            <a:spAutoFit/>
          </a:bodyPr>
          <a:lstStyle/>
          <a:p>
            <a:pPr>
              <a:spcAft>
                <a:spcPts val="600"/>
              </a:spcAft>
            </a:pPr>
            <a:r>
              <a:rPr lang="pt-BR" sz="1100" dirty="0">
                <a:solidFill>
                  <a:schemeClr val="bg1">
                    <a:lumMod val="50000"/>
                  </a:schemeClr>
                </a:solidFill>
              </a:rPr>
              <a:t>BUILDING FRAME</a:t>
            </a:r>
            <a:endParaRPr lang="en-GB" sz="1100" dirty="0">
              <a:solidFill>
                <a:schemeClr val="bg1">
                  <a:lumMod val="50000"/>
                </a:schemeClr>
              </a:solidFill>
            </a:endParaRPr>
          </a:p>
        </p:txBody>
      </p:sp>
      <p:cxnSp>
        <p:nvCxnSpPr>
          <p:cNvPr id="51" name="Conector: Angulado 50">
            <a:extLst>
              <a:ext uri="{FF2B5EF4-FFF2-40B4-BE49-F238E27FC236}">
                <a16:creationId xmlns:a16="http://schemas.microsoft.com/office/drawing/2014/main" id="{0A719094-F377-4021-B2E3-A5BCB572C218}"/>
              </a:ext>
            </a:extLst>
          </p:cNvPr>
          <p:cNvCxnSpPr>
            <a:cxnSpLocks/>
            <a:stCxn id="49" idx="1"/>
          </p:cNvCxnSpPr>
          <p:nvPr/>
        </p:nvCxnSpPr>
        <p:spPr>
          <a:xfrm rot="10800000" flipV="1">
            <a:off x="181659" y="1917955"/>
            <a:ext cx="297381" cy="2793438"/>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52" name="CaixaDeTexto 51">
            <a:extLst>
              <a:ext uri="{FF2B5EF4-FFF2-40B4-BE49-F238E27FC236}">
                <a16:creationId xmlns:a16="http://schemas.microsoft.com/office/drawing/2014/main" id="{67238A12-D9C8-4886-8CB5-2D11CB6B017D}"/>
              </a:ext>
            </a:extLst>
          </p:cNvPr>
          <p:cNvSpPr txBox="1"/>
          <p:nvPr/>
        </p:nvSpPr>
        <p:spPr>
          <a:xfrm>
            <a:off x="7045474" y="3862485"/>
            <a:ext cx="1368671"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MUD FLAPS</a:t>
            </a:r>
          </a:p>
        </p:txBody>
      </p:sp>
      <p:cxnSp>
        <p:nvCxnSpPr>
          <p:cNvPr id="53" name="Conector reto 52">
            <a:extLst>
              <a:ext uri="{FF2B5EF4-FFF2-40B4-BE49-F238E27FC236}">
                <a16:creationId xmlns:a16="http://schemas.microsoft.com/office/drawing/2014/main" id="{ABFBE147-7777-49A7-ADE6-F18C32985ABD}"/>
              </a:ext>
            </a:extLst>
          </p:cNvPr>
          <p:cNvCxnSpPr>
            <a:cxnSpLocks/>
            <a:stCxn id="52" idx="1"/>
          </p:cNvCxnSpPr>
          <p:nvPr/>
        </p:nvCxnSpPr>
        <p:spPr>
          <a:xfrm flipH="1">
            <a:off x="4139750" y="3993290"/>
            <a:ext cx="2905724" cy="34967"/>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56" name="Conector: Angulado 55">
            <a:extLst>
              <a:ext uri="{FF2B5EF4-FFF2-40B4-BE49-F238E27FC236}">
                <a16:creationId xmlns:a16="http://schemas.microsoft.com/office/drawing/2014/main" id="{9AC42BBF-8EC4-4EB3-BE89-AA088CF4DB11}"/>
              </a:ext>
            </a:extLst>
          </p:cNvPr>
          <p:cNvCxnSpPr>
            <a:cxnSpLocks/>
            <a:stCxn id="50" idx="1"/>
          </p:cNvCxnSpPr>
          <p:nvPr/>
        </p:nvCxnSpPr>
        <p:spPr>
          <a:xfrm rot="10800000" flipV="1">
            <a:off x="3906070" y="4489056"/>
            <a:ext cx="3139405" cy="536611"/>
          </a:xfrm>
          <a:prstGeom prst="bentConnector3">
            <a:avLst>
              <a:gd name="adj1" fmla="val 3559"/>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76" name="Conector: Angulado 75">
            <a:extLst>
              <a:ext uri="{FF2B5EF4-FFF2-40B4-BE49-F238E27FC236}">
                <a16:creationId xmlns:a16="http://schemas.microsoft.com/office/drawing/2014/main" id="{FBCC4F63-0F37-4511-9155-64100C689DBC}"/>
              </a:ext>
            </a:extLst>
          </p:cNvPr>
          <p:cNvCxnSpPr>
            <a:cxnSpLocks/>
            <a:stCxn id="44" idx="1"/>
          </p:cNvCxnSpPr>
          <p:nvPr/>
        </p:nvCxnSpPr>
        <p:spPr>
          <a:xfrm rot="10800000" flipV="1">
            <a:off x="4050856" y="1660092"/>
            <a:ext cx="3073880" cy="742125"/>
          </a:xfrm>
          <a:prstGeom prst="bentConnector3">
            <a:avLst>
              <a:gd name="adj1" fmla="val 13311"/>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87" name="Conector reto 86">
            <a:extLst>
              <a:ext uri="{FF2B5EF4-FFF2-40B4-BE49-F238E27FC236}">
                <a16:creationId xmlns:a16="http://schemas.microsoft.com/office/drawing/2014/main" id="{DEF7CE1E-0E6E-4F8D-8B90-09B7BF91517D}"/>
              </a:ext>
            </a:extLst>
          </p:cNvPr>
          <p:cNvCxnSpPr>
            <a:cxnSpLocks/>
            <a:stCxn id="40" idx="1"/>
          </p:cNvCxnSpPr>
          <p:nvPr/>
        </p:nvCxnSpPr>
        <p:spPr>
          <a:xfrm flipH="1" flipV="1">
            <a:off x="3535680" y="2890934"/>
            <a:ext cx="3509794" cy="21813"/>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101" name="Forma Livre: Forma 100">
            <a:extLst>
              <a:ext uri="{FF2B5EF4-FFF2-40B4-BE49-F238E27FC236}">
                <a16:creationId xmlns:a16="http://schemas.microsoft.com/office/drawing/2014/main" id="{BB1BAD90-48AF-4428-89C6-AEA6F6ED3845}"/>
              </a:ext>
            </a:extLst>
          </p:cNvPr>
          <p:cNvSpPr/>
          <p:nvPr/>
        </p:nvSpPr>
        <p:spPr>
          <a:xfrm>
            <a:off x="3863340" y="1569720"/>
            <a:ext cx="320040" cy="2030730"/>
          </a:xfrm>
          <a:custGeom>
            <a:avLst/>
            <a:gdLst>
              <a:gd name="connsiteX0" fmla="*/ 160020 w 320040"/>
              <a:gd name="connsiteY0" fmla="*/ 0 h 2030730"/>
              <a:gd name="connsiteX1" fmla="*/ 160020 w 320040"/>
              <a:gd name="connsiteY1" fmla="*/ 655320 h 2030730"/>
              <a:gd name="connsiteX2" fmla="*/ 0 w 320040"/>
              <a:gd name="connsiteY2" fmla="*/ 643890 h 2030730"/>
              <a:gd name="connsiteX3" fmla="*/ 0 w 320040"/>
              <a:gd name="connsiteY3" fmla="*/ 2007870 h 2030730"/>
              <a:gd name="connsiteX4" fmla="*/ 308610 w 320040"/>
              <a:gd name="connsiteY4" fmla="*/ 2030730 h 2030730"/>
              <a:gd name="connsiteX5" fmla="*/ 308610 w 320040"/>
              <a:gd name="connsiteY5" fmla="*/ 544830 h 2030730"/>
              <a:gd name="connsiteX6" fmla="*/ 320040 w 320040"/>
              <a:gd name="connsiteY6" fmla="*/ 544830 h 2030730"/>
              <a:gd name="connsiteX7" fmla="*/ 320040 w 320040"/>
              <a:gd name="connsiteY7" fmla="*/ 19050 h 2030730"/>
              <a:gd name="connsiteX8" fmla="*/ 160020 w 320040"/>
              <a:gd name="connsiteY8" fmla="*/ 0 h 203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 h="2030730">
                <a:moveTo>
                  <a:pt x="160020" y="0"/>
                </a:moveTo>
                <a:lnTo>
                  <a:pt x="160020" y="655320"/>
                </a:lnTo>
                <a:lnTo>
                  <a:pt x="0" y="643890"/>
                </a:lnTo>
                <a:lnTo>
                  <a:pt x="0" y="2007870"/>
                </a:lnTo>
                <a:lnTo>
                  <a:pt x="308610" y="2030730"/>
                </a:lnTo>
                <a:lnTo>
                  <a:pt x="308610" y="544830"/>
                </a:lnTo>
                <a:lnTo>
                  <a:pt x="320040" y="544830"/>
                </a:lnTo>
                <a:lnTo>
                  <a:pt x="320040" y="19050"/>
                </a:lnTo>
                <a:lnTo>
                  <a:pt x="160020" y="0"/>
                </a:lnTo>
                <a:close/>
              </a:path>
            </a:pathLst>
          </a:custGeom>
          <a:solidFill>
            <a:srgbClr val="B50130">
              <a:alpha val="54000"/>
            </a:srgbClr>
          </a:solidFill>
          <a:ln w="63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aixaDeTexto 46">
            <a:extLst>
              <a:ext uri="{FF2B5EF4-FFF2-40B4-BE49-F238E27FC236}">
                <a16:creationId xmlns:a16="http://schemas.microsoft.com/office/drawing/2014/main" id="{F13465FA-1ADD-4339-9EE8-C8C883DBE8CE}"/>
              </a:ext>
            </a:extLst>
          </p:cNvPr>
          <p:cNvSpPr txBox="1"/>
          <p:nvPr/>
        </p:nvSpPr>
        <p:spPr>
          <a:xfrm>
            <a:off x="6917988" y="1532122"/>
            <a:ext cx="2137113" cy="1015663"/>
          </a:xfrm>
          <a:prstGeom prst="rect">
            <a:avLst/>
          </a:prstGeom>
          <a:solidFill>
            <a:srgbClr val="B50130"/>
          </a:solidFill>
          <a:ln>
            <a:solidFill>
              <a:srgbClr val="FFC000"/>
            </a:solidFill>
          </a:ln>
        </p:spPr>
        <p:txBody>
          <a:bodyPr wrap="square" rtlCol="0">
            <a:spAutoFit/>
          </a:bodyPr>
          <a:lstStyle/>
          <a:p>
            <a:pPr algn="ctr">
              <a:spcAft>
                <a:spcPts val="600"/>
              </a:spcAft>
            </a:pPr>
            <a:r>
              <a:rPr lang="en-GB" sz="1100" b="1" dirty="0">
                <a:solidFill>
                  <a:schemeClr val="bg1"/>
                </a:solidFill>
                <a:effectLst>
                  <a:outerShdw blurRad="38100" dist="38100" dir="2700000" algn="tl">
                    <a:srgbClr val="000000">
                      <a:alpha val="43137"/>
                    </a:srgbClr>
                  </a:outerShdw>
                </a:effectLst>
              </a:rPr>
              <a:t>ROOF CURB INSULATION</a:t>
            </a:r>
          </a:p>
          <a:p>
            <a:pPr algn="ctr">
              <a:spcAft>
                <a:spcPts val="600"/>
              </a:spcAft>
            </a:pPr>
            <a:r>
              <a:rPr lang="en-GB" sz="1100" dirty="0">
                <a:solidFill>
                  <a:schemeClr val="bg1"/>
                </a:solidFill>
              </a:rPr>
              <a:t>MAKE SURE TO INSTALL THE INSULATION OVER THE ROOF CURB LATERAL PANELS TO AVOID CONDENSATION.</a:t>
            </a:r>
          </a:p>
        </p:txBody>
      </p:sp>
      <p:sp>
        <p:nvSpPr>
          <p:cNvPr id="104" name="CaixaDeTexto 103">
            <a:extLst>
              <a:ext uri="{FF2B5EF4-FFF2-40B4-BE49-F238E27FC236}">
                <a16:creationId xmlns:a16="http://schemas.microsoft.com/office/drawing/2014/main" id="{91C8DA96-6761-4180-8C2E-E203816B32C9}"/>
              </a:ext>
            </a:extLst>
          </p:cNvPr>
          <p:cNvSpPr txBox="1"/>
          <p:nvPr/>
        </p:nvSpPr>
        <p:spPr>
          <a:xfrm>
            <a:off x="890936" y="2207857"/>
            <a:ext cx="1368671"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ROOF INSULATION</a:t>
            </a:r>
          </a:p>
        </p:txBody>
      </p:sp>
      <p:cxnSp>
        <p:nvCxnSpPr>
          <p:cNvPr id="105" name="Conector: Angulado 104">
            <a:extLst>
              <a:ext uri="{FF2B5EF4-FFF2-40B4-BE49-F238E27FC236}">
                <a16:creationId xmlns:a16="http://schemas.microsoft.com/office/drawing/2014/main" id="{0F80CE0B-FCC9-4025-A219-CDA3ACBFDC5C}"/>
              </a:ext>
            </a:extLst>
          </p:cNvPr>
          <p:cNvCxnSpPr>
            <a:cxnSpLocks/>
            <a:stCxn id="104" idx="1"/>
          </p:cNvCxnSpPr>
          <p:nvPr/>
        </p:nvCxnSpPr>
        <p:spPr>
          <a:xfrm rot="10800000" flipV="1">
            <a:off x="686100" y="2338661"/>
            <a:ext cx="204837" cy="1431253"/>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7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circle(out)">
                                      <p:cBhvr>
                                        <p:cTn id="7" dur="1500"/>
                                        <p:tgtEl>
                                          <p:spTgt spid="101"/>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m 23" descr="Imagem de vídeo game&#10;&#10;Descrição gerada automaticamente com confiança baixa">
            <a:extLst>
              <a:ext uri="{FF2B5EF4-FFF2-40B4-BE49-F238E27FC236}">
                <a16:creationId xmlns:a16="http://schemas.microsoft.com/office/drawing/2014/main" id="{FA43A0BE-9B36-4CA4-881D-1FB6CEE01E2E}"/>
              </a:ext>
            </a:extLst>
          </p:cNvPr>
          <p:cNvPicPr>
            <a:picLocks noChangeAspect="1"/>
          </p:cNvPicPr>
          <p:nvPr/>
        </p:nvPicPr>
        <p:blipFill rotWithShape="1">
          <a:blip r:embed="rId2"/>
          <a:srcRect l="21576"/>
          <a:stretch/>
        </p:blipFill>
        <p:spPr>
          <a:xfrm>
            <a:off x="0" y="654443"/>
            <a:ext cx="6840638" cy="4489057"/>
          </a:xfrm>
          <a:prstGeom prst="rect">
            <a:avLst/>
          </a:prstGeom>
        </p:spPr>
      </p:pic>
      <p:sp>
        <p:nvSpPr>
          <p:cNvPr id="4" name="Espaço Reservado para Data 3">
            <a:extLst>
              <a:ext uri="{FF2B5EF4-FFF2-40B4-BE49-F238E27FC236}">
                <a16:creationId xmlns:a16="http://schemas.microsoft.com/office/drawing/2014/main" id="{D1B8D4A6-FB15-4368-B05F-9267FA14727E}"/>
              </a:ext>
            </a:extLst>
          </p:cNvPr>
          <p:cNvSpPr>
            <a:spLocks noGrp="1"/>
          </p:cNvSpPr>
          <p:nvPr>
            <p:ph type="dt" sz="half" idx="2"/>
          </p:nvPr>
        </p:nvSpPr>
        <p:spPr/>
        <p:txBody>
          <a:bodyPr/>
          <a:lstStyle/>
          <a:p>
            <a:fld id="{92EC39F2-7773-9641-957D-47E9D005E398}" type="datetime1">
              <a:rPr lang="fr-FR" smtClean="0"/>
              <a:t>08/11/2021</a:t>
            </a:fld>
            <a:endParaRPr lang="fr-FR" dirty="0"/>
          </a:p>
        </p:txBody>
      </p:sp>
      <p:sp>
        <p:nvSpPr>
          <p:cNvPr id="5" name="Espaço Reservado para Número de Slide 4">
            <a:extLst>
              <a:ext uri="{FF2B5EF4-FFF2-40B4-BE49-F238E27FC236}">
                <a16:creationId xmlns:a16="http://schemas.microsoft.com/office/drawing/2014/main" id="{4A622697-9743-454D-88EE-66ED8594960B}"/>
              </a:ext>
            </a:extLst>
          </p:cNvPr>
          <p:cNvSpPr>
            <a:spLocks noGrp="1"/>
          </p:cNvSpPr>
          <p:nvPr>
            <p:ph type="sldNum" sz="quarter" idx="4"/>
          </p:nvPr>
        </p:nvSpPr>
        <p:spPr/>
        <p:txBody>
          <a:bodyPr/>
          <a:lstStyle/>
          <a:p>
            <a:fld id="{B679D5AC-1C0B-9841-873A-C169B35CF2CF}" type="slidenum">
              <a:rPr lang="fr-FR" smtClean="0"/>
              <a:pPr/>
              <a:t>29</a:t>
            </a:fld>
            <a:r>
              <a:rPr lang="en-US"/>
              <a:t> |</a:t>
            </a:r>
            <a:endParaRPr lang="fr-FR" dirty="0"/>
          </a:p>
        </p:txBody>
      </p:sp>
      <p:sp>
        <p:nvSpPr>
          <p:cNvPr id="6" name="Título 1">
            <a:extLst>
              <a:ext uri="{FF2B5EF4-FFF2-40B4-BE49-F238E27FC236}">
                <a16:creationId xmlns:a16="http://schemas.microsoft.com/office/drawing/2014/main" id="{22F82E4B-1626-4FC3-B3C7-AB99913433F6}"/>
              </a:ext>
            </a:extLst>
          </p:cNvPr>
          <p:cNvSpPr>
            <a:spLocks noGrp="1"/>
          </p:cNvSpPr>
          <p:nvPr>
            <p:ph type="title"/>
          </p:nvPr>
        </p:nvSpPr>
        <p:spPr>
          <a:xfrm>
            <a:off x="381000" y="-11313"/>
            <a:ext cx="8526772" cy="363380"/>
          </a:xfrm>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7" name="Subtítulo 2">
            <a:extLst>
              <a:ext uri="{FF2B5EF4-FFF2-40B4-BE49-F238E27FC236}">
                <a16:creationId xmlns:a16="http://schemas.microsoft.com/office/drawing/2014/main" id="{F7D907BD-8123-42EE-A664-C16963C49F21}"/>
              </a:ext>
            </a:extLst>
          </p:cNvPr>
          <p:cNvSpPr>
            <a:spLocks noGrp="1"/>
          </p:cNvSpPr>
          <p:nvPr>
            <p:ph type="subTitle" idx="14"/>
          </p:nvPr>
        </p:nvSpPr>
        <p:spPr>
          <a:xfrm>
            <a:off x="381000" y="352067"/>
            <a:ext cx="8526772" cy="270507"/>
          </a:xfrm>
        </p:spPr>
        <p:txBody>
          <a:bodyPr/>
          <a:lstStyle/>
          <a:p>
            <a:r>
              <a:rPr lang="en-US" dirty="0"/>
              <a:t>ROOF CURB INSTALLATION</a:t>
            </a:r>
          </a:p>
        </p:txBody>
      </p:sp>
      <p:sp>
        <p:nvSpPr>
          <p:cNvPr id="40" name="CaixaDeTexto 39">
            <a:extLst>
              <a:ext uri="{FF2B5EF4-FFF2-40B4-BE49-F238E27FC236}">
                <a16:creationId xmlns:a16="http://schemas.microsoft.com/office/drawing/2014/main" id="{AD34476D-76E2-422C-A0AC-D3629B60D2D5}"/>
              </a:ext>
            </a:extLst>
          </p:cNvPr>
          <p:cNvSpPr txBox="1"/>
          <p:nvPr/>
        </p:nvSpPr>
        <p:spPr>
          <a:xfrm>
            <a:off x="7045474" y="2781942"/>
            <a:ext cx="1882140"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SEALING / FIRE BULKHEAD</a:t>
            </a:r>
          </a:p>
        </p:txBody>
      </p:sp>
      <p:sp>
        <p:nvSpPr>
          <p:cNvPr id="44" name="CaixaDeTexto 43">
            <a:extLst>
              <a:ext uri="{FF2B5EF4-FFF2-40B4-BE49-F238E27FC236}">
                <a16:creationId xmlns:a16="http://schemas.microsoft.com/office/drawing/2014/main" id="{66C0CA93-ECBC-41C2-AAB0-A2102EC1CA3E}"/>
              </a:ext>
            </a:extLst>
          </p:cNvPr>
          <p:cNvSpPr txBox="1"/>
          <p:nvPr/>
        </p:nvSpPr>
        <p:spPr>
          <a:xfrm>
            <a:off x="7124736" y="1529288"/>
            <a:ext cx="1723616"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ROOF CURB  INSULATION</a:t>
            </a:r>
          </a:p>
        </p:txBody>
      </p:sp>
      <p:sp>
        <p:nvSpPr>
          <p:cNvPr id="50" name="CaixaDeTexto 49">
            <a:extLst>
              <a:ext uri="{FF2B5EF4-FFF2-40B4-BE49-F238E27FC236}">
                <a16:creationId xmlns:a16="http://schemas.microsoft.com/office/drawing/2014/main" id="{7D0B51C9-4499-4759-9E22-F9FE95C1A88A}"/>
              </a:ext>
            </a:extLst>
          </p:cNvPr>
          <p:cNvSpPr txBox="1"/>
          <p:nvPr/>
        </p:nvSpPr>
        <p:spPr>
          <a:xfrm>
            <a:off x="7045474" y="4358252"/>
            <a:ext cx="1555063" cy="261610"/>
          </a:xfrm>
          <a:prstGeom prst="rect">
            <a:avLst/>
          </a:prstGeom>
          <a:noFill/>
        </p:spPr>
        <p:txBody>
          <a:bodyPr wrap="square" rtlCol="0">
            <a:spAutoFit/>
          </a:bodyPr>
          <a:lstStyle/>
          <a:p>
            <a:pPr>
              <a:spcAft>
                <a:spcPts val="600"/>
              </a:spcAft>
            </a:pPr>
            <a:r>
              <a:rPr lang="pt-BR" sz="1100" dirty="0">
                <a:solidFill>
                  <a:schemeClr val="bg1">
                    <a:lumMod val="50000"/>
                  </a:schemeClr>
                </a:solidFill>
              </a:rPr>
              <a:t>BUILDING FRAME</a:t>
            </a:r>
            <a:endParaRPr lang="en-GB" sz="1100" dirty="0">
              <a:solidFill>
                <a:schemeClr val="bg1">
                  <a:lumMod val="50000"/>
                </a:schemeClr>
              </a:solidFill>
            </a:endParaRPr>
          </a:p>
        </p:txBody>
      </p:sp>
      <p:sp>
        <p:nvSpPr>
          <p:cNvPr id="52" name="CaixaDeTexto 51">
            <a:extLst>
              <a:ext uri="{FF2B5EF4-FFF2-40B4-BE49-F238E27FC236}">
                <a16:creationId xmlns:a16="http://schemas.microsoft.com/office/drawing/2014/main" id="{67238A12-D9C8-4886-8CB5-2D11CB6B017D}"/>
              </a:ext>
            </a:extLst>
          </p:cNvPr>
          <p:cNvSpPr txBox="1"/>
          <p:nvPr/>
        </p:nvSpPr>
        <p:spPr>
          <a:xfrm>
            <a:off x="7045474" y="3862485"/>
            <a:ext cx="1368671"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MUD FLAPS</a:t>
            </a:r>
          </a:p>
        </p:txBody>
      </p:sp>
      <p:cxnSp>
        <p:nvCxnSpPr>
          <p:cNvPr id="53" name="Conector reto 52">
            <a:extLst>
              <a:ext uri="{FF2B5EF4-FFF2-40B4-BE49-F238E27FC236}">
                <a16:creationId xmlns:a16="http://schemas.microsoft.com/office/drawing/2014/main" id="{ABFBE147-7777-49A7-ADE6-F18C32985ABD}"/>
              </a:ext>
            </a:extLst>
          </p:cNvPr>
          <p:cNvCxnSpPr>
            <a:cxnSpLocks/>
            <a:stCxn id="52" idx="1"/>
          </p:cNvCxnSpPr>
          <p:nvPr/>
        </p:nvCxnSpPr>
        <p:spPr>
          <a:xfrm flipH="1">
            <a:off x="4139750" y="3993290"/>
            <a:ext cx="2905724" cy="34967"/>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56" name="Conector: Angulado 55">
            <a:extLst>
              <a:ext uri="{FF2B5EF4-FFF2-40B4-BE49-F238E27FC236}">
                <a16:creationId xmlns:a16="http://schemas.microsoft.com/office/drawing/2014/main" id="{9AC42BBF-8EC4-4EB3-BE89-AA088CF4DB11}"/>
              </a:ext>
            </a:extLst>
          </p:cNvPr>
          <p:cNvCxnSpPr>
            <a:cxnSpLocks/>
            <a:stCxn id="50" idx="1"/>
          </p:cNvCxnSpPr>
          <p:nvPr/>
        </p:nvCxnSpPr>
        <p:spPr>
          <a:xfrm rot="10800000" flipV="1">
            <a:off x="3906070" y="4489056"/>
            <a:ext cx="3139405" cy="536611"/>
          </a:xfrm>
          <a:prstGeom prst="bentConnector3">
            <a:avLst>
              <a:gd name="adj1" fmla="val 3559"/>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76" name="Conector: Angulado 75">
            <a:extLst>
              <a:ext uri="{FF2B5EF4-FFF2-40B4-BE49-F238E27FC236}">
                <a16:creationId xmlns:a16="http://schemas.microsoft.com/office/drawing/2014/main" id="{FBCC4F63-0F37-4511-9155-64100C689DBC}"/>
              </a:ext>
            </a:extLst>
          </p:cNvPr>
          <p:cNvCxnSpPr>
            <a:cxnSpLocks/>
            <a:stCxn id="44" idx="1"/>
          </p:cNvCxnSpPr>
          <p:nvPr/>
        </p:nvCxnSpPr>
        <p:spPr>
          <a:xfrm rot="10800000" flipV="1">
            <a:off x="4050856" y="1660092"/>
            <a:ext cx="3073880" cy="742125"/>
          </a:xfrm>
          <a:prstGeom prst="bentConnector3">
            <a:avLst>
              <a:gd name="adj1" fmla="val 13311"/>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87" name="Conector reto 86">
            <a:extLst>
              <a:ext uri="{FF2B5EF4-FFF2-40B4-BE49-F238E27FC236}">
                <a16:creationId xmlns:a16="http://schemas.microsoft.com/office/drawing/2014/main" id="{DEF7CE1E-0E6E-4F8D-8B90-09B7BF91517D}"/>
              </a:ext>
            </a:extLst>
          </p:cNvPr>
          <p:cNvCxnSpPr>
            <a:cxnSpLocks/>
            <a:stCxn id="40" idx="1"/>
          </p:cNvCxnSpPr>
          <p:nvPr/>
        </p:nvCxnSpPr>
        <p:spPr>
          <a:xfrm flipH="1" flipV="1">
            <a:off x="3535680" y="2890934"/>
            <a:ext cx="3509794" cy="21813"/>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75" name="CaixaDeTexto 74">
            <a:extLst>
              <a:ext uri="{FF2B5EF4-FFF2-40B4-BE49-F238E27FC236}">
                <a16:creationId xmlns:a16="http://schemas.microsoft.com/office/drawing/2014/main" id="{F19E74C9-AF3F-444D-A51C-93732652BD4A}"/>
              </a:ext>
            </a:extLst>
          </p:cNvPr>
          <p:cNvSpPr txBox="1"/>
          <p:nvPr/>
        </p:nvSpPr>
        <p:spPr>
          <a:xfrm>
            <a:off x="6917988" y="2781942"/>
            <a:ext cx="2137113" cy="846386"/>
          </a:xfrm>
          <a:prstGeom prst="rect">
            <a:avLst/>
          </a:prstGeom>
          <a:solidFill>
            <a:srgbClr val="B50130"/>
          </a:solidFill>
          <a:ln>
            <a:solidFill>
              <a:srgbClr val="FFC000"/>
            </a:solidFill>
          </a:ln>
        </p:spPr>
        <p:txBody>
          <a:bodyPr wrap="square" rtlCol="0">
            <a:spAutoFit/>
          </a:bodyPr>
          <a:lstStyle/>
          <a:p>
            <a:pPr algn="ctr">
              <a:spcAft>
                <a:spcPts val="600"/>
              </a:spcAft>
            </a:pPr>
            <a:r>
              <a:rPr lang="en-GB" sz="1100" b="1" dirty="0">
                <a:solidFill>
                  <a:schemeClr val="bg1"/>
                </a:solidFill>
                <a:effectLst>
                  <a:outerShdw blurRad="38100" dist="38100" dir="2700000" algn="tl">
                    <a:srgbClr val="000000">
                      <a:alpha val="43137"/>
                    </a:srgbClr>
                  </a:outerShdw>
                </a:effectLst>
              </a:rPr>
              <a:t>SEALING / FIRE BULKHEAD</a:t>
            </a:r>
          </a:p>
          <a:p>
            <a:pPr algn="ctr">
              <a:spcAft>
                <a:spcPts val="600"/>
              </a:spcAft>
            </a:pPr>
            <a:r>
              <a:rPr lang="en-GB" sz="1100" dirty="0">
                <a:solidFill>
                  <a:schemeClr val="bg1"/>
                </a:solidFill>
              </a:rPr>
              <a:t>MAKE SURE THAT THE ENTIRE ROOF CURB INSULATION IS COVERED BY THE SEALANT.</a:t>
            </a:r>
          </a:p>
        </p:txBody>
      </p:sp>
      <p:sp>
        <p:nvSpPr>
          <p:cNvPr id="25" name="CaixaDeTexto 24">
            <a:extLst>
              <a:ext uri="{FF2B5EF4-FFF2-40B4-BE49-F238E27FC236}">
                <a16:creationId xmlns:a16="http://schemas.microsoft.com/office/drawing/2014/main" id="{045A3CA5-EA62-4518-BD23-6740A84008AE}"/>
              </a:ext>
            </a:extLst>
          </p:cNvPr>
          <p:cNvSpPr txBox="1"/>
          <p:nvPr/>
        </p:nvSpPr>
        <p:spPr>
          <a:xfrm>
            <a:off x="1737856" y="907410"/>
            <a:ext cx="1088136" cy="261610"/>
          </a:xfrm>
          <a:prstGeom prst="rect">
            <a:avLst/>
          </a:prstGeom>
          <a:noFill/>
        </p:spPr>
        <p:txBody>
          <a:bodyPr wrap="square" rtlCol="0">
            <a:spAutoFit/>
          </a:bodyPr>
          <a:lstStyle/>
          <a:p>
            <a:pPr algn="r">
              <a:spcAft>
                <a:spcPts val="600"/>
              </a:spcAft>
            </a:pPr>
            <a:r>
              <a:rPr lang="en-GB" sz="1100" dirty="0">
                <a:solidFill>
                  <a:schemeClr val="bg1">
                    <a:lumMod val="50000"/>
                  </a:schemeClr>
                </a:solidFill>
              </a:rPr>
              <a:t>ROOF CURB</a:t>
            </a:r>
          </a:p>
        </p:txBody>
      </p:sp>
      <p:cxnSp>
        <p:nvCxnSpPr>
          <p:cNvPr id="26" name="Conector reto 25">
            <a:extLst>
              <a:ext uri="{FF2B5EF4-FFF2-40B4-BE49-F238E27FC236}">
                <a16:creationId xmlns:a16="http://schemas.microsoft.com/office/drawing/2014/main" id="{6E7E6E64-E6F8-4667-96B3-C2BC13406F82}"/>
              </a:ext>
            </a:extLst>
          </p:cNvPr>
          <p:cNvCxnSpPr>
            <a:cxnSpLocks/>
            <a:endCxn id="25" idx="3"/>
          </p:cNvCxnSpPr>
          <p:nvPr/>
        </p:nvCxnSpPr>
        <p:spPr>
          <a:xfrm flipH="1">
            <a:off x="2825992" y="1038215"/>
            <a:ext cx="1618686" cy="0"/>
          </a:xfrm>
          <a:prstGeom prst="line">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id="{86B365A8-6454-4DB9-B4B2-D780A7B82372}"/>
              </a:ext>
            </a:extLst>
          </p:cNvPr>
          <p:cNvSpPr txBox="1"/>
          <p:nvPr/>
        </p:nvSpPr>
        <p:spPr>
          <a:xfrm>
            <a:off x="890936" y="2207857"/>
            <a:ext cx="1368671"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ROOF INSULATION</a:t>
            </a:r>
          </a:p>
        </p:txBody>
      </p:sp>
      <p:sp>
        <p:nvSpPr>
          <p:cNvPr id="28" name="CaixaDeTexto 27">
            <a:extLst>
              <a:ext uri="{FF2B5EF4-FFF2-40B4-BE49-F238E27FC236}">
                <a16:creationId xmlns:a16="http://schemas.microsoft.com/office/drawing/2014/main" id="{962FC4EB-F6B5-4B7A-AD24-72F1AB74361A}"/>
              </a:ext>
            </a:extLst>
          </p:cNvPr>
          <p:cNvSpPr txBox="1"/>
          <p:nvPr/>
        </p:nvSpPr>
        <p:spPr>
          <a:xfrm>
            <a:off x="479039" y="1787150"/>
            <a:ext cx="1215687" cy="261610"/>
          </a:xfrm>
          <a:prstGeom prst="rect">
            <a:avLst/>
          </a:prstGeom>
          <a:noFill/>
        </p:spPr>
        <p:txBody>
          <a:bodyPr wrap="square" rtlCol="0">
            <a:spAutoFit/>
          </a:bodyPr>
          <a:lstStyle/>
          <a:p>
            <a:pPr>
              <a:spcAft>
                <a:spcPts val="600"/>
              </a:spcAft>
            </a:pPr>
            <a:r>
              <a:rPr lang="pt-BR" sz="1100" dirty="0">
                <a:solidFill>
                  <a:schemeClr val="bg1">
                    <a:lumMod val="50000"/>
                  </a:schemeClr>
                </a:solidFill>
              </a:rPr>
              <a:t>SIDINGS</a:t>
            </a:r>
            <a:endParaRPr lang="en-GB" sz="1100" dirty="0">
              <a:solidFill>
                <a:schemeClr val="bg1">
                  <a:lumMod val="50000"/>
                </a:schemeClr>
              </a:solidFill>
            </a:endParaRPr>
          </a:p>
        </p:txBody>
      </p:sp>
      <p:cxnSp>
        <p:nvCxnSpPr>
          <p:cNvPr id="29" name="Conector: Angulado 28">
            <a:extLst>
              <a:ext uri="{FF2B5EF4-FFF2-40B4-BE49-F238E27FC236}">
                <a16:creationId xmlns:a16="http://schemas.microsoft.com/office/drawing/2014/main" id="{6EE7BC5E-E7D5-4D1C-B981-E28E2B949A75}"/>
              </a:ext>
            </a:extLst>
          </p:cNvPr>
          <p:cNvCxnSpPr>
            <a:cxnSpLocks/>
            <a:stCxn id="28" idx="1"/>
          </p:cNvCxnSpPr>
          <p:nvPr/>
        </p:nvCxnSpPr>
        <p:spPr>
          <a:xfrm rot="10800000" flipV="1">
            <a:off x="181659" y="1917955"/>
            <a:ext cx="297381" cy="2793438"/>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30" name="Conector: Angulado 29">
            <a:extLst>
              <a:ext uri="{FF2B5EF4-FFF2-40B4-BE49-F238E27FC236}">
                <a16:creationId xmlns:a16="http://schemas.microsoft.com/office/drawing/2014/main" id="{8A2A4226-14E0-4636-A30F-95F142161918}"/>
              </a:ext>
            </a:extLst>
          </p:cNvPr>
          <p:cNvCxnSpPr>
            <a:cxnSpLocks/>
            <a:stCxn id="27" idx="1"/>
          </p:cNvCxnSpPr>
          <p:nvPr/>
        </p:nvCxnSpPr>
        <p:spPr>
          <a:xfrm rot="10800000" flipV="1">
            <a:off x="686100" y="2338661"/>
            <a:ext cx="204837" cy="1431253"/>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0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balança, água, barco, mesa&#10;&#10;Descrição gerada automaticamente">
            <a:extLst>
              <a:ext uri="{FF2B5EF4-FFF2-40B4-BE49-F238E27FC236}">
                <a16:creationId xmlns:a16="http://schemas.microsoft.com/office/drawing/2014/main" id="{AC102EF3-0942-4433-983F-0E838950672C}"/>
              </a:ext>
            </a:extLst>
          </p:cNvPr>
          <p:cNvPicPr>
            <a:picLocks noChangeAspect="1"/>
          </p:cNvPicPr>
          <p:nvPr/>
        </p:nvPicPr>
        <p:blipFill>
          <a:blip r:embed="rId2"/>
          <a:stretch>
            <a:fillRect/>
          </a:stretch>
        </p:blipFill>
        <p:spPr>
          <a:xfrm>
            <a:off x="0" y="1161027"/>
            <a:ext cx="9144000" cy="3605283"/>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3</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802751" y="1377353"/>
            <a:ext cx="2727849" cy="738664"/>
          </a:xfrm>
          <a:prstGeom prst="rect">
            <a:avLst/>
          </a:prstGeom>
          <a:noFill/>
        </p:spPr>
        <p:txBody>
          <a:bodyPr wrap="square" rtlCol="0">
            <a:spAutoFit/>
          </a:bodyPr>
          <a:lstStyle/>
          <a:p>
            <a:r>
              <a:rPr lang="en-US" sz="1400" dirty="0">
                <a:solidFill>
                  <a:schemeClr val="bg1">
                    <a:lumMod val="50000"/>
                  </a:schemeClr>
                </a:solidFill>
              </a:rPr>
              <a:t>The Roof Curb is delivered on a pallet and must be lifted to the Building’s roof for installation.</a:t>
            </a:r>
          </a:p>
        </p:txBody>
      </p:sp>
    </p:spTree>
    <p:extLst>
      <p:ext uri="{BB962C8B-B14F-4D97-AF65-F5344CB8AC3E}">
        <p14:creationId xmlns:p14="http://schemas.microsoft.com/office/powerpoint/2010/main" val="262651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la de computador com texto preto sobre fundo branco&#10;&#10;Descrição gerada automaticamente com confiança baixa">
            <a:extLst>
              <a:ext uri="{FF2B5EF4-FFF2-40B4-BE49-F238E27FC236}">
                <a16:creationId xmlns:a16="http://schemas.microsoft.com/office/drawing/2014/main" id="{4D500299-33DD-427A-9211-C9C8B0C7A1E3}"/>
              </a:ext>
            </a:extLst>
          </p:cNvPr>
          <p:cNvPicPr>
            <a:picLocks noChangeAspect="1"/>
          </p:cNvPicPr>
          <p:nvPr/>
        </p:nvPicPr>
        <p:blipFill rotWithShape="1">
          <a:blip r:embed="rId2"/>
          <a:srcRect l="5584"/>
          <a:stretch/>
        </p:blipFill>
        <p:spPr>
          <a:xfrm>
            <a:off x="0" y="2541127"/>
            <a:ext cx="8633460" cy="2602373"/>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30</a:t>
            </a:fld>
            <a:r>
              <a:rPr lang="en-US"/>
              <a:t> |</a:t>
            </a:r>
            <a:endParaRPr lang="fr-FR" dirty="0"/>
          </a:p>
        </p:txBody>
      </p:sp>
      <p:sp>
        <p:nvSpPr>
          <p:cNvPr id="14" name="CaixaDeTexto 13">
            <a:extLst>
              <a:ext uri="{FF2B5EF4-FFF2-40B4-BE49-F238E27FC236}">
                <a16:creationId xmlns:a16="http://schemas.microsoft.com/office/drawing/2014/main" id="{423AFCEF-08EE-42E1-A4F7-C957826F1BA0}"/>
              </a:ext>
            </a:extLst>
          </p:cNvPr>
          <p:cNvSpPr txBox="1"/>
          <p:nvPr/>
        </p:nvSpPr>
        <p:spPr>
          <a:xfrm>
            <a:off x="234259" y="973762"/>
            <a:ext cx="2117094" cy="523220"/>
          </a:xfrm>
          <a:prstGeom prst="rect">
            <a:avLst/>
          </a:prstGeom>
          <a:noFill/>
        </p:spPr>
        <p:txBody>
          <a:bodyPr wrap="square" rtlCol="0">
            <a:spAutoFit/>
          </a:bodyPr>
          <a:lstStyle/>
          <a:p>
            <a:pPr algn="ctr">
              <a:spcAft>
                <a:spcPts val="600"/>
              </a:spcAft>
            </a:pPr>
            <a:r>
              <a:rPr lang="en-GB" sz="1400" dirty="0">
                <a:solidFill>
                  <a:schemeClr val="bg1">
                    <a:lumMod val="50000"/>
                  </a:schemeClr>
                </a:solidFill>
              </a:rPr>
              <a:t>Preparing the electrical connection of the unit</a:t>
            </a:r>
          </a:p>
        </p:txBody>
      </p:sp>
      <p:sp>
        <p:nvSpPr>
          <p:cNvPr id="19" name="Forma Livre: Forma 18">
            <a:extLst>
              <a:ext uri="{FF2B5EF4-FFF2-40B4-BE49-F238E27FC236}">
                <a16:creationId xmlns:a16="http://schemas.microsoft.com/office/drawing/2014/main" id="{42F854F7-6659-4074-857F-A3D7DBE44D09}"/>
              </a:ext>
            </a:extLst>
          </p:cNvPr>
          <p:cNvSpPr/>
          <p:nvPr/>
        </p:nvSpPr>
        <p:spPr>
          <a:xfrm>
            <a:off x="1659256" y="3689571"/>
            <a:ext cx="563880" cy="169947"/>
          </a:xfrm>
          <a:custGeom>
            <a:avLst/>
            <a:gdLst>
              <a:gd name="connsiteX0" fmla="*/ 0 w 916305"/>
              <a:gd name="connsiteY0" fmla="*/ 331470 h 400050"/>
              <a:gd name="connsiteX1" fmla="*/ 394335 w 916305"/>
              <a:gd name="connsiteY1" fmla="*/ 0 h 400050"/>
              <a:gd name="connsiteX2" fmla="*/ 916305 w 916305"/>
              <a:gd name="connsiteY2" fmla="*/ 66675 h 400050"/>
              <a:gd name="connsiteX3" fmla="*/ 544830 w 916305"/>
              <a:gd name="connsiteY3" fmla="*/ 400050 h 400050"/>
              <a:gd name="connsiteX4" fmla="*/ 0 w 916305"/>
              <a:gd name="connsiteY4" fmla="*/ 331470 h 400050"/>
              <a:gd name="connsiteX0" fmla="*/ 0 w 916305"/>
              <a:gd name="connsiteY0" fmla="*/ 331470 h 403647"/>
              <a:gd name="connsiteX1" fmla="*/ 394335 w 916305"/>
              <a:gd name="connsiteY1" fmla="*/ 0 h 403647"/>
              <a:gd name="connsiteX2" fmla="*/ 916305 w 916305"/>
              <a:gd name="connsiteY2" fmla="*/ 66675 h 403647"/>
              <a:gd name="connsiteX3" fmla="*/ 290194 w 916305"/>
              <a:gd name="connsiteY3" fmla="*/ 403647 h 403647"/>
              <a:gd name="connsiteX4" fmla="*/ 0 w 916305"/>
              <a:gd name="connsiteY4" fmla="*/ 331470 h 403647"/>
              <a:gd name="connsiteX0" fmla="*/ 0 w 518918"/>
              <a:gd name="connsiteY0" fmla="*/ 331470 h 403647"/>
              <a:gd name="connsiteX1" fmla="*/ 394335 w 518918"/>
              <a:gd name="connsiteY1" fmla="*/ 0 h 403647"/>
              <a:gd name="connsiteX2" fmla="*/ 518918 w 518918"/>
              <a:gd name="connsiteY2" fmla="*/ 196176 h 403647"/>
              <a:gd name="connsiteX3" fmla="*/ 290194 w 518918"/>
              <a:gd name="connsiteY3" fmla="*/ 403647 h 403647"/>
              <a:gd name="connsiteX4" fmla="*/ 0 w 518918"/>
              <a:gd name="connsiteY4" fmla="*/ 331470 h 403647"/>
              <a:gd name="connsiteX0" fmla="*/ 0 w 518918"/>
              <a:gd name="connsiteY0" fmla="*/ 248734 h 320911"/>
              <a:gd name="connsiteX1" fmla="*/ 305598 w 518918"/>
              <a:gd name="connsiteY1" fmla="*/ 0 h 320911"/>
              <a:gd name="connsiteX2" fmla="*/ 518918 w 518918"/>
              <a:gd name="connsiteY2" fmla="*/ 113440 h 320911"/>
              <a:gd name="connsiteX3" fmla="*/ 290194 w 518918"/>
              <a:gd name="connsiteY3" fmla="*/ 320911 h 320911"/>
              <a:gd name="connsiteX4" fmla="*/ 0 w 518918"/>
              <a:gd name="connsiteY4" fmla="*/ 248734 h 320911"/>
              <a:gd name="connsiteX0" fmla="*/ 0 w 561357"/>
              <a:gd name="connsiteY0" fmla="*/ 248734 h 320911"/>
              <a:gd name="connsiteX1" fmla="*/ 305598 w 561357"/>
              <a:gd name="connsiteY1" fmla="*/ 0 h 320911"/>
              <a:gd name="connsiteX2" fmla="*/ 561357 w 561357"/>
              <a:gd name="connsiteY2" fmla="*/ 77468 h 320911"/>
              <a:gd name="connsiteX3" fmla="*/ 290194 w 561357"/>
              <a:gd name="connsiteY3" fmla="*/ 320911 h 320911"/>
              <a:gd name="connsiteX4" fmla="*/ 0 w 561357"/>
              <a:gd name="connsiteY4" fmla="*/ 248734 h 320911"/>
              <a:gd name="connsiteX0" fmla="*/ 0 w 571002"/>
              <a:gd name="connsiteY0" fmla="*/ 248734 h 320911"/>
              <a:gd name="connsiteX1" fmla="*/ 305598 w 571002"/>
              <a:gd name="connsiteY1" fmla="*/ 0 h 320911"/>
              <a:gd name="connsiteX2" fmla="*/ 571002 w 571002"/>
              <a:gd name="connsiteY2" fmla="*/ 63079 h 320911"/>
              <a:gd name="connsiteX3" fmla="*/ 290194 w 571002"/>
              <a:gd name="connsiteY3" fmla="*/ 320911 h 320911"/>
              <a:gd name="connsiteX4" fmla="*/ 0 w 571002"/>
              <a:gd name="connsiteY4" fmla="*/ 248734 h 32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02" h="320911">
                <a:moveTo>
                  <a:pt x="0" y="248734"/>
                </a:moveTo>
                <a:lnTo>
                  <a:pt x="305598" y="0"/>
                </a:lnTo>
                <a:lnTo>
                  <a:pt x="571002" y="63079"/>
                </a:lnTo>
                <a:lnTo>
                  <a:pt x="290194" y="320911"/>
                </a:lnTo>
                <a:lnTo>
                  <a:pt x="0" y="248734"/>
                </a:lnTo>
                <a:close/>
              </a:path>
            </a:pathLst>
          </a:custGeom>
          <a:solidFill>
            <a:srgbClr val="B50130">
              <a:alpha val="38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Conector: Angulado 21">
            <a:extLst>
              <a:ext uri="{FF2B5EF4-FFF2-40B4-BE49-F238E27FC236}">
                <a16:creationId xmlns:a16="http://schemas.microsoft.com/office/drawing/2014/main" id="{65D3B19C-F660-4882-9F87-714CCB653CD6}"/>
              </a:ext>
            </a:extLst>
          </p:cNvPr>
          <p:cNvCxnSpPr>
            <a:cxnSpLocks/>
            <a:stCxn id="19" idx="1"/>
            <a:endCxn id="13" idx="1"/>
          </p:cNvCxnSpPr>
          <p:nvPr/>
        </p:nvCxnSpPr>
        <p:spPr>
          <a:xfrm flipV="1">
            <a:off x="1961042" y="1704761"/>
            <a:ext cx="1913607" cy="1984810"/>
          </a:xfrm>
          <a:prstGeom prst="bentConnector3">
            <a:avLst>
              <a:gd name="adj1" fmla="val 1021"/>
            </a:avLst>
          </a:prstGeom>
          <a:solidFill>
            <a:srgbClr val="B50130">
              <a:alpha val="38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20" name="Agrupar 19">
            <a:extLst>
              <a:ext uri="{FF2B5EF4-FFF2-40B4-BE49-F238E27FC236}">
                <a16:creationId xmlns:a16="http://schemas.microsoft.com/office/drawing/2014/main" id="{A0A8BB3A-3C85-4555-8F01-E6723FEAAD62}"/>
              </a:ext>
            </a:extLst>
          </p:cNvPr>
          <p:cNvGrpSpPr/>
          <p:nvPr/>
        </p:nvGrpSpPr>
        <p:grpSpPr>
          <a:xfrm>
            <a:off x="3874649" y="757761"/>
            <a:ext cx="2285210" cy="1893999"/>
            <a:chOff x="3874648" y="757761"/>
            <a:chExt cx="2780645" cy="2304619"/>
          </a:xfrm>
        </p:grpSpPr>
        <p:pic>
          <p:nvPicPr>
            <p:cNvPr id="13" name="Imagem 12" descr="Tela de computador com texto preto sobre fundo branco&#10;&#10;Descrição gerada automaticamente com confiança baixa">
              <a:extLst>
                <a:ext uri="{FF2B5EF4-FFF2-40B4-BE49-F238E27FC236}">
                  <a16:creationId xmlns:a16="http://schemas.microsoft.com/office/drawing/2014/main" id="{D68C1A21-4BFD-4520-8984-70F263995286}"/>
                </a:ext>
              </a:extLst>
            </p:cNvPr>
            <p:cNvPicPr>
              <a:picLocks noChangeAspect="1"/>
            </p:cNvPicPr>
            <p:nvPr/>
          </p:nvPicPr>
          <p:blipFill rotWithShape="1">
            <a:blip r:embed="rId3"/>
            <a:srcRect l="31011" t="4892" r="24919" b="18956"/>
            <a:stretch/>
          </p:blipFill>
          <p:spPr>
            <a:xfrm>
              <a:off x="3874648" y="757761"/>
              <a:ext cx="2780645" cy="2304619"/>
            </a:xfrm>
            <a:prstGeom prst="rect">
              <a:avLst/>
            </a:prstGeom>
            <a:ln w="12700">
              <a:solidFill>
                <a:srgbClr val="B50130"/>
              </a:solidFill>
            </a:ln>
          </p:spPr>
        </p:pic>
        <p:sp>
          <p:nvSpPr>
            <p:cNvPr id="25" name="Elipse 24">
              <a:extLst>
                <a:ext uri="{FF2B5EF4-FFF2-40B4-BE49-F238E27FC236}">
                  <a16:creationId xmlns:a16="http://schemas.microsoft.com/office/drawing/2014/main" id="{9CF2C9FA-1766-4DFE-9583-21676E1341E4}"/>
                </a:ext>
              </a:extLst>
            </p:cNvPr>
            <p:cNvSpPr/>
            <p:nvPr/>
          </p:nvSpPr>
          <p:spPr>
            <a:xfrm>
              <a:off x="5604386" y="1478280"/>
              <a:ext cx="379095" cy="216000"/>
            </a:xfrm>
            <a:prstGeom prst="ellipse">
              <a:avLst/>
            </a:prstGeom>
            <a:solidFill>
              <a:srgbClr val="B5013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ipse 27">
              <a:extLst>
                <a:ext uri="{FF2B5EF4-FFF2-40B4-BE49-F238E27FC236}">
                  <a16:creationId xmlns:a16="http://schemas.microsoft.com/office/drawing/2014/main" id="{82ECEA22-461C-4611-9AB2-1B39A73D7901}"/>
                </a:ext>
              </a:extLst>
            </p:cNvPr>
            <p:cNvSpPr/>
            <p:nvPr/>
          </p:nvSpPr>
          <p:spPr>
            <a:xfrm>
              <a:off x="5163696" y="1731645"/>
              <a:ext cx="379095" cy="216000"/>
            </a:xfrm>
            <a:prstGeom prst="ellipse">
              <a:avLst/>
            </a:prstGeom>
            <a:solidFill>
              <a:srgbClr val="B5013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lipse 28">
              <a:extLst>
                <a:ext uri="{FF2B5EF4-FFF2-40B4-BE49-F238E27FC236}">
                  <a16:creationId xmlns:a16="http://schemas.microsoft.com/office/drawing/2014/main" id="{9B4832CC-E7DB-45DF-A762-D5C3A5C27B4C}"/>
                </a:ext>
              </a:extLst>
            </p:cNvPr>
            <p:cNvSpPr/>
            <p:nvPr/>
          </p:nvSpPr>
          <p:spPr>
            <a:xfrm>
              <a:off x="4592826" y="2062566"/>
              <a:ext cx="379095" cy="216000"/>
            </a:xfrm>
            <a:prstGeom prst="ellipse">
              <a:avLst/>
            </a:prstGeom>
            <a:solidFill>
              <a:srgbClr val="B5013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ipse 29">
              <a:extLst>
                <a:ext uri="{FF2B5EF4-FFF2-40B4-BE49-F238E27FC236}">
                  <a16:creationId xmlns:a16="http://schemas.microsoft.com/office/drawing/2014/main" id="{2AC13EBE-2974-422D-AA53-504FAC67F997}"/>
                </a:ext>
              </a:extLst>
            </p:cNvPr>
            <p:cNvSpPr/>
            <p:nvPr/>
          </p:nvSpPr>
          <p:spPr>
            <a:xfrm>
              <a:off x="4318570" y="1902546"/>
              <a:ext cx="309600" cy="180000"/>
            </a:xfrm>
            <a:prstGeom prst="ellipse">
              <a:avLst/>
            </a:prstGeom>
            <a:solidFill>
              <a:srgbClr val="B5013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CaixaDeTexto 30">
            <a:extLst>
              <a:ext uri="{FF2B5EF4-FFF2-40B4-BE49-F238E27FC236}">
                <a16:creationId xmlns:a16="http://schemas.microsoft.com/office/drawing/2014/main" id="{4367CAF6-C25F-4118-8AB6-320D5FF8C1B6}"/>
              </a:ext>
            </a:extLst>
          </p:cNvPr>
          <p:cNvSpPr txBox="1"/>
          <p:nvPr/>
        </p:nvSpPr>
        <p:spPr>
          <a:xfrm>
            <a:off x="6454562" y="1777715"/>
            <a:ext cx="1873189" cy="430887"/>
          </a:xfrm>
          <a:prstGeom prst="rect">
            <a:avLst/>
          </a:prstGeom>
          <a:noFill/>
        </p:spPr>
        <p:txBody>
          <a:bodyPr wrap="square" rtlCol="0">
            <a:spAutoFit/>
          </a:bodyPr>
          <a:lstStyle/>
          <a:p>
            <a:pPr>
              <a:spcAft>
                <a:spcPts val="600"/>
              </a:spcAft>
            </a:pPr>
            <a:r>
              <a:rPr lang="en-GB" sz="1100" dirty="0">
                <a:solidFill>
                  <a:schemeClr val="bg1">
                    <a:lumMod val="50000"/>
                  </a:schemeClr>
                </a:solidFill>
              </a:rPr>
              <a:t>HOLES FOR ADDITIONAL HEATING DEVICES CABLES</a:t>
            </a:r>
          </a:p>
        </p:txBody>
      </p:sp>
      <p:cxnSp>
        <p:nvCxnSpPr>
          <p:cNvPr id="32" name="Conector: Angulado 31">
            <a:extLst>
              <a:ext uri="{FF2B5EF4-FFF2-40B4-BE49-F238E27FC236}">
                <a16:creationId xmlns:a16="http://schemas.microsoft.com/office/drawing/2014/main" id="{C15ED443-5523-4D6B-899B-72BDF063D0C7}"/>
              </a:ext>
            </a:extLst>
          </p:cNvPr>
          <p:cNvCxnSpPr>
            <a:cxnSpLocks/>
            <a:stCxn id="31" idx="1"/>
            <a:endCxn id="25" idx="4"/>
          </p:cNvCxnSpPr>
          <p:nvPr/>
        </p:nvCxnSpPr>
        <p:spPr>
          <a:xfrm rot="10800000">
            <a:off x="5451972" y="1527419"/>
            <a:ext cx="1002591" cy="465741"/>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sp>
        <p:nvSpPr>
          <p:cNvPr id="33" name="CaixaDeTexto 32">
            <a:extLst>
              <a:ext uri="{FF2B5EF4-FFF2-40B4-BE49-F238E27FC236}">
                <a16:creationId xmlns:a16="http://schemas.microsoft.com/office/drawing/2014/main" id="{439351C8-9F45-4A02-A65D-24D529795681}"/>
              </a:ext>
            </a:extLst>
          </p:cNvPr>
          <p:cNvSpPr txBox="1"/>
          <p:nvPr/>
        </p:nvSpPr>
        <p:spPr>
          <a:xfrm>
            <a:off x="6454562" y="2656244"/>
            <a:ext cx="1873189"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HOLE FOR POWER CABLE</a:t>
            </a:r>
          </a:p>
        </p:txBody>
      </p:sp>
      <p:sp>
        <p:nvSpPr>
          <p:cNvPr id="34" name="CaixaDeTexto 33">
            <a:extLst>
              <a:ext uri="{FF2B5EF4-FFF2-40B4-BE49-F238E27FC236}">
                <a16:creationId xmlns:a16="http://schemas.microsoft.com/office/drawing/2014/main" id="{EEAC9017-8103-4834-BD27-68C677C56E81}"/>
              </a:ext>
            </a:extLst>
          </p:cNvPr>
          <p:cNvSpPr txBox="1"/>
          <p:nvPr/>
        </p:nvSpPr>
        <p:spPr>
          <a:xfrm>
            <a:off x="6454562" y="1068462"/>
            <a:ext cx="2546782" cy="261610"/>
          </a:xfrm>
          <a:prstGeom prst="rect">
            <a:avLst/>
          </a:prstGeom>
          <a:noFill/>
        </p:spPr>
        <p:txBody>
          <a:bodyPr wrap="square" rtlCol="0">
            <a:spAutoFit/>
          </a:bodyPr>
          <a:lstStyle/>
          <a:p>
            <a:pPr>
              <a:spcAft>
                <a:spcPts val="600"/>
              </a:spcAft>
            </a:pPr>
            <a:r>
              <a:rPr lang="en-GB" sz="1100" dirty="0">
                <a:solidFill>
                  <a:schemeClr val="bg1">
                    <a:lumMod val="50000"/>
                  </a:schemeClr>
                </a:solidFill>
              </a:rPr>
              <a:t>HOLE FOR COMMUNICATION CABLE</a:t>
            </a:r>
          </a:p>
        </p:txBody>
      </p:sp>
      <p:cxnSp>
        <p:nvCxnSpPr>
          <p:cNvPr id="39" name="Conector: Angulado 38">
            <a:extLst>
              <a:ext uri="{FF2B5EF4-FFF2-40B4-BE49-F238E27FC236}">
                <a16:creationId xmlns:a16="http://schemas.microsoft.com/office/drawing/2014/main" id="{41C6866F-5A18-47DD-BCF9-0AC9F5D4C7FF}"/>
              </a:ext>
            </a:extLst>
          </p:cNvPr>
          <p:cNvCxnSpPr>
            <a:cxnSpLocks/>
            <a:stCxn id="31" idx="1"/>
            <a:endCxn id="28" idx="4"/>
          </p:cNvCxnSpPr>
          <p:nvPr/>
        </p:nvCxnSpPr>
        <p:spPr>
          <a:xfrm rot="10800000">
            <a:off x="5089800" y="1735641"/>
            <a:ext cx="1364762" cy="257518"/>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cxnSp>
        <p:nvCxnSpPr>
          <p:cNvPr id="42" name="Conector: Angulado 41">
            <a:extLst>
              <a:ext uri="{FF2B5EF4-FFF2-40B4-BE49-F238E27FC236}">
                <a16:creationId xmlns:a16="http://schemas.microsoft.com/office/drawing/2014/main" id="{71EAF1BC-23FC-441D-AE6B-381FD1F72AB3}"/>
              </a:ext>
            </a:extLst>
          </p:cNvPr>
          <p:cNvCxnSpPr>
            <a:cxnSpLocks/>
            <a:stCxn id="33" idx="1"/>
            <a:endCxn id="29" idx="4"/>
          </p:cNvCxnSpPr>
          <p:nvPr/>
        </p:nvCxnSpPr>
        <p:spPr>
          <a:xfrm rot="10800000">
            <a:off x="4620644" y="2007601"/>
            <a:ext cx="1833919" cy="779449"/>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cxnSp>
        <p:nvCxnSpPr>
          <p:cNvPr id="45" name="Conector: Angulado 44">
            <a:extLst>
              <a:ext uri="{FF2B5EF4-FFF2-40B4-BE49-F238E27FC236}">
                <a16:creationId xmlns:a16="http://schemas.microsoft.com/office/drawing/2014/main" id="{2D2C7CFB-4736-4CC1-9413-7FF9CEB8B650}"/>
              </a:ext>
            </a:extLst>
          </p:cNvPr>
          <p:cNvCxnSpPr>
            <a:cxnSpLocks/>
            <a:stCxn id="34" idx="1"/>
            <a:endCxn id="30" idx="0"/>
          </p:cNvCxnSpPr>
          <p:nvPr/>
        </p:nvCxnSpPr>
        <p:spPr>
          <a:xfrm rot="10800000" flipV="1">
            <a:off x="4366696" y="1199267"/>
            <a:ext cx="2087867" cy="499310"/>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11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la de computador com texto preto sobre fundo branco&#10;&#10;Descrição gerada automaticamente com confiança baixa">
            <a:extLst>
              <a:ext uri="{FF2B5EF4-FFF2-40B4-BE49-F238E27FC236}">
                <a16:creationId xmlns:a16="http://schemas.microsoft.com/office/drawing/2014/main" id="{4D500299-33DD-427A-9211-C9C8B0C7A1E3}"/>
              </a:ext>
            </a:extLst>
          </p:cNvPr>
          <p:cNvPicPr>
            <a:picLocks noChangeAspect="1"/>
          </p:cNvPicPr>
          <p:nvPr/>
        </p:nvPicPr>
        <p:blipFill rotWithShape="1">
          <a:blip r:embed="rId2"/>
          <a:srcRect l="5584"/>
          <a:stretch/>
        </p:blipFill>
        <p:spPr>
          <a:xfrm>
            <a:off x="0" y="2541127"/>
            <a:ext cx="8633460" cy="2602373"/>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31</a:t>
            </a:fld>
            <a:r>
              <a:rPr lang="en-US"/>
              <a:t> |</a:t>
            </a:r>
            <a:endParaRPr lang="fr-FR" dirty="0"/>
          </a:p>
        </p:txBody>
      </p:sp>
      <p:sp>
        <p:nvSpPr>
          <p:cNvPr id="19" name="Forma Livre: Forma 18">
            <a:extLst>
              <a:ext uri="{FF2B5EF4-FFF2-40B4-BE49-F238E27FC236}">
                <a16:creationId xmlns:a16="http://schemas.microsoft.com/office/drawing/2014/main" id="{42F854F7-6659-4074-857F-A3D7DBE44D09}"/>
              </a:ext>
            </a:extLst>
          </p:cNvPr>
          <p:cNvSpPr/>
          <p:nvPr/>
        </p:nvSpPr>
        <p:spPr>
          <a:xfrm>
            <a:off x="1659256" y="3689571"/>
            <a:ext cx="563880" cy="169947"/>
          </a:xfrm>
          <a:custGeom>
            <a:avLst/>
            <a:gdLst>
              <a:gd name="connsiteX0" fmla="*/ 0 w 916305"/>
              <a:gd name="connsiteY0" fmla="*/ 331470 h 400050"/>
              <a:gd name="connsiteX1" fmla="*/ 394335 w 916305"/>
              <a:gd name="connsiteY1" fmla="*/ 0 h 400050"/>
              <a:gd name="connsiteX2" fmla="*/ 916305 w 916305"/>
              <a:gd name="connsiteY2" fmla="*/ 66675 h 400050"/>
              <a:gd name="connsiteX3" fmla="*/ 544830 w 916305"/>
              <a:gd name="connsiteY3" fmla="*/ 400050 h 400050"/>
              <a:gd name="connsiteX4" fmla="*/ 0 w 916305"/>
              <a:gd name="connsiteY4" fmla="*/ 331470 h 400050"/>
              <a:gd name="connsiteX0" fmla="*/ 0 w 916305"/>
              <a:gd name="connsiteY0" fmla="*/ 331470 h 403647"/>
              <a:gd name="connsiteX1" fmla="*/ 394335 w 916305"/>
              <a:gd name="connsiteY1" fmla="*/ 0 h 403647"/>
              <a:gd name="connsiteX2" fmla="*/ 916305 w 916305"/>
              <a:gd name="connsiteY2" fmla="*/ 66675 h 403647"/>
              <a:gd name="connsiteX3" fmla="*/ 290194 w 916305"/>
              <a:gd name="connsiteY3" fmla="*/ 403647 h 403647"/>
              <a:gd name="connsiteX4" fmla="*/ 0 w 916305"/>
              <a:gd name="connsiteY4" fmla="*/ 331470 h 403647"/>
              <a:gd name="connsiteX0" fmla="*/ 0 w 518918"/>
              <a:gd name="connsiteY0" fmla="*/ 331470 h 403647"/>
              <a:gd name="connsiteX1" fmla="*/ 394335 w 518918"/>
              <a:gd name="connsiteY1" fmla="*/ 0 h 403647"/>
              <a:gd name="connsiteX2" fmla="*/ 518918 w 518918"/>
              <a:gd name="connsiteY2" fmla="*/ 196176 h 403647"/>
              <a:gd name="connsiteX3" fmla="*/ 290194 w 518918"/>
              <a:gd name="connsiteY3" fmla="*/ 403647 h 403647"/>
              <a:gd name="connsiteX4" fmla="*/ 0 w 518918"/>
              <a:gd name="connsiteY4" fmla="*/ 331470 h 403647"/>
              <a:gd name="connsiteX0" fmla="*/ 0 w 518918"/>
              <a:gd name="connsiteY0" fmla="*/ 248734 h 320911"/>
              <a:gd name="connsiteX1" fmla="*/ 305598 w 518918"/>
              <a:gd name="connsiteY1" fmla="*/ 0 h 320911"/>
              <a:gd name="connsiteX2" fmla="*/ 518918 w 518918"/>
              <a:gd name="connsiteY2" fmla="*/ 113440 h 320911"/>
              <a:gd name="connsiteX3" fmla="*/ 290194 w 518918"/>
              <a:gd name="connsiteY3" fmla="*/ 320911 h 320911"/>
              <a:gd name="connsiteX4" fmla="*/ 0 w 518918"/>
              <a:gd name="connsiteY4" fmla="*/ 248734 h 320911"/>
              <a:gd name="connsiteX0" fmla="*/ 0 w 561357"/>
              <a:gd name="connsiteY0" fmla="*/ 248734 h 320911"/>
              <a:gd name="connsiteX1" fmla="*/ 305598 w 561357"/>
              <a:gd name="connsiteY1" fmla="*/ 0 h 320911"/>
              <a:gd name="connsiteX2" fmla="*/ 561357 w 561357"/>
              <a:gd name="connsiteY2" fmla="*/ 77468 h 320911"/>
              <a:gd name="connsiteX3" fmla="*/ 290194 w 561357"/>
              <a:gd name="connsiteY3" fmla="*/ 320911 h 320911"/>
              <a:gd name="connsiteX4" fmla="*/ 0 w 561357"/>
              <a:gd name="connsiteY4" fmla="*/ 248734 h 320911"/>
              <a:gd name="connsiteX0" fmla="*/ 0 w 571002"/>
              <a:gd name="connsiteY0" fmla="*/ 248734 h 320911"/>
              <a:gd name="connsiteX1" fmla="*/ 305598 w 571002"/>
              <a:gd name="connsiteY1" fmla="*/ 0 h 320911"/>
              <a:gd name="connsiteX2" fmla="*/ 571002 w 571002"/>
              <a:gd name="connsiteY2" fmla="*/ 63079 h 320911"/>
              <a:gd name="connsiteX3" fmla="*/ 290194 w 571002"/>
              <a:gd name="connsiteY3" fmla="*/ 320911 h 320911"/>
              <a:gd name="connsiteX4" fmla="*/ 0 w 571002"/>
              <a:gd name="connsiteY4" fmla="*/ 248734 h 32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02" h="320911">
                <a:moveTo>
                  <a:pt x="0" y="248734"/>
                </a:moveTo>
                <a:lnTo>
                  <a:pt x="305598" y="0"/>
                </a:lnTo>
                <a:lnTo>
                  <a:pt x="571002" y="63079"/>
                </a:lnTo>
                <a:lnTo>
                  <a:pt x="290194" y="320911"/>
                </a:lnTo>
                <a:lnTo>
                  <a:pt x="0" y="248734"/>
                </a:lnTo>
                <a:close/>
              </a:path>
            </a:pathLst>
          </a:custGeom>
          <a:solidFill>
            <a:srgbClr val="B50130">
              <a:alpha val="38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agem 5" descr="Uma imagem contendo Forma&#10;&#10;Descrição gerada automaticamente">
            <a:extLst>
              <a:ext uri="{FF2B5EF4-FFF2-40B4-BE49-F238E27FC236}">
                <a16:creationId xmlns:a16="http://schemas.microsoft.com/office/drawing/2014/main" id="{D380C9B2-57A6-4B3C-A489-F395177078DD}"/>
              </a:ext>
            </a:extLst>
          </p:cNvPr>
          <p:cNvPicPr>
            <a:picLocks noChangeAspect="1"/>
          </p:cNvPicPr>
          <p:nvPr/>
        </p:nvPicPr>
        <p:blipFill rotWithShape="1">
          <a:blip r:embed="rId3"/>
          <a:srcRect l="19997" r="12205"/>
          <a:stretch/>
        </p:blipFill>
        <p:spPr>
          <a:xfrm>
            <a:off x="5504688" y="742303"/>
            <a:ext cx="3533792" cy="2434204"/>
          </a:xfrm>
          <a:prstGeom prst="rect">
            <a:avLst/>
          </a:prstGeom>
          <a:ln w="12700">
            <a:solidFill>
              <a:srgbClr val="B50130"/>
            </a:solidFill>
          </a:ln>
        </p:spPr>
      </p:pic>
      <p:sp>
        <p:nvSpPr>
          <p:cNvPr id="26" name="CaixaDeTexto 25">
            <a:extLst>
              <a:ext uri="{FF2B5EF4-FFF2-40B4-BE49-F238E27FC236}">
                <a16:creationId xmlns:a16="http://schemas.microsoft.com/office/drawing/2014/main" id="{F62A21DC-6014-40A4-A879-C9CAB4C8862A}"/>
              </a:ext>
            </a:extLst>
          </p:cNvPr>
          <p:cNvSpPr txBox="1"/>
          <p:nvPr/>
        </p:nvSpPr>
        <p:spPr>
          <a:xfrm>
            <a:off x="965736" y="1096015"/>
            <a:ext cx="3417574" cy="954107"/>
          </a:xfrm>
          <a:prstGeom prst="rect">
            <a:avLst/>
          </a:prstGeom>
          <a:noFill/>
        </p:spPr>
        <p:txBody>
          <a:bodyPr wrap="square" rtlCol="0">
            <a:spAutoFit/>
          </a:bodyPr>
          <a:lstStyle/>
          <a:p>
            <a:pPr algn="ctr">
              <a:spcAft>
                <a:spcPts val="600"/>
              </a:spcAft>
            </a:pPr>
            <a:r>
              <a:rPr lang="en-GB" sz="1400" dirty="0">
                <a:solidFill>
                  <a:schemeClr val="bg1">
                    <a:lumMod val="50000"/>
                  </a:schemeClr>
                </a:solidFill>
              </a:rPr>
              <a:t>A waiting wiring harness (</a:t>
            </a:r>
            <a:r>
              <a:rPr lang="en-GB" sz="1400" dirty="0">
                <a:solidFill>
                  <a:srgbClr val="B50130"/>
                </a:solidFill>
              </a:rPr>
              <a:t>power supply and communication wires</a:t>
            </a:r>
            <a:r>
              <a:rPr lang="en-GB" sz="1400" dirty="0">
                <a:solidFill>
                  <a:schemeClr val="bg1">
                    <a:lumMod val="50000"/>
                  </a:schemeClr>
                </a:solidFill>
              </a:rPr>
              <a:t>) must be pulled through the curb ultimately intended to connect in the rooftop electrical cabinet. </a:t>
            </a:r>
          </a:p>
        </p:txBody>
      </p:sp>
    </p:spTree>
    <p:extLst>
      <p:ext uri="{BB962C8B-B14F-4D97-AF65-F5344CB8AC3E}">
        <p14:creationId xmlns:p14="http://schemas.microsoft.com/office/powerpoint/2010/main" val="425876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iagrama, Desenho técnico&#10;&#10;Descrição gerada automaticamente">
            <a:extLst>
              <a:ext uri="{FF2B5EF4-FFF2-40B4-BE49-F238E27FC236}">
                <a16:creationId xmlns:a16="http://schemas.microsoft.com/office/drawing/2014/main" id="{329B7D0F-F37C-4D65-9BBD-630C518BFFCA}"/>
              </a:ext>
            </a:extLst>
          </p:cNvPr>
          <p:cNvPicPr>
            <a:picLocks noChangeAspect="1"/>
          </p:cNvPicPr>
          <p:nvPr/>
        </p:nvPicPr>
        <p:blipFill rotWithShape="1">
          <a:blip r:embed="rId3"/>
          <a:srcRect t="4393" b="8280"/>
          <a:stretch/>
        </p:blipFill>
        <p:spPr>
          <a:xfrm>
            <a:off x="0" y="1479604"/>
            <a:ext cx="9144000" cy="366389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32</a:t>
            </a:fld>
            <a:r>
              <a:rPr lang="en-US"/>
              <a:t> |</a:t>
            </a:r>
            <a:endParaRPr lang="fr-FR" dirty="0"/>
          </a:p>
        </p:txBody>
      </p:sp>
      <p:sp>
        <p:nvSpPr>
          <p:cNvPr id="14" name="CaixaDeTexto 13">
            <a:extLst>
              <a:ext uri="{FF2B5EF4-FFF2-40B4-BE49-F238E27FC236}">
                <a16:creationId xmlns:a16="http://schemas.microsoft.com/office/drawing/2014/main" id="{423AFCEF-08EE-42E1-A4F7-C957826F1BA0}"/>
              </a:ext>
            </a:extLst>
          </p:cNvPr>
          <p:cNvSpPr txBox="1"/>
          <p:nvPr/>
        </p:nvSpPr>
        <p:spPr>
          <a:xfrm>
            <a:off x="407014" y="806887"/>
            <a:ext cx="8329972" cy="600164"/>
          </a:xfrm>
          <a:prstGeom prst="rect">
            <a:avLst/>
          </a:prstGeom>
          <a:noFill/>
        </p:spPr>
        <p:txBody>
          <a:bodyPr wrap="square" rtlCol="0">
            <a:spAutoFit/>
          </a:bodyPr>
          <a:lstStyle/>
          <a:p>
            <a:pPr algn="ctr">
              <a:spcAft>
                <a:spcPts val="600"/>
              </a:spcAft>
            </a:pPr>
            <a:r>
              <a:rPr lang="en-GB" sz="1400" dirty="0">
                <a:solidFill>
                  <a:schemeClr val="bg1">
                    <a:lumMod val="50000"/>
                  </a:schemeClr>
                </a:solidFill>
              </a:rPr>
              <a:t>Make sure that the connecting rubber was not damaged during transport.</a:t>
            </a:r>
          </a:p>
          <a:p>
            <a:pPr algn="ctr">
              <a:spcAft>
                <a:spcPts val="600"/>
              </a:spcAft>
            </a:pPr>
            <a:r>
              <a:rPr lang="en-GB" sz="1400" dirty="0">
                <a:solidFill>
                  <a:schemeClr val="bg1">
                    <a:lumMod val="50000"/>
                  </a:schemeClr>
                </a:solidFill>
              </a:rPr>
              <a:t>If necessary, this factory mounted rubber must be replaced or repaired before installing the rooftop.</a:t>
            </a:r>
          </a:p>
        </p:txBody>
      </p:sp>
      <p:sp>
        <p:nvSpPr>
          <p:cNvPr id="15" name="Seta: para a Direita 14">
            <a:extLst>
              <a:ext uri="{FF2B5EF4-FFF2-40B4-BE49-F238E27FC236}">
                <a16:creationId xmlns:a16="http://schemas.microsoft.com/office/drawing/2014/main" id="{73C609C4-466F-45DE-8DF3-733ABB314B4D}"/>
              </a:ext>
            </a:extLst>
          </p:cNvPr>
          <p:cNvSpPr/>
          <p:nvPr/>
        </p:nvSpPr>
        <p:spPr>
          <a:xfrm rot="2651080">
            <a:off x="643050" y="2279845"/>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810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en-US" sz="1200" b="1" spc="300" dirty="0"/>
            </a:br>
            <a:br>
              <a:rPr lang="en-US" sz="1200" b="1" spc="300" dirty="0"/>
            </a:br>
            <a:br>
              <a:rPr lang="en-US" sz="1200" b="1" spc="300" dirty="0"/>
            </a:br>
            <a:br>
              <a:rPr lang="en-US" sz="1200" b="1" spc="300" dirty="0"/>
            </a:br>
            <a:r>
              <a:rPr lang="en-US" sz="4800" b="1" spc="300" dirty="0"/>
              <a:t>e-Baltic</a:t>
            </a:r>
            <a:br>
              <a:rPr lang="en-US" sz="4000" b="1" spc="300" dirty="0"/>
            </a:br>
            <a:r>
              <a:rPr lang="en-US" sz="2800" b="1" spc="300" dirty="0">
                <a:solidFill>
                  <a:srgbClr val="FFC000"/>
                </a:solidFill>
              </a:rPr>
              <a:t>Rooftop installation</a:t>
            </a:r>
            <a:endParaRPr lang="en-US" sz="1600" spc="300" dirty="0">
              <a:solidFill>
                <a:srgbClr val="FFC000"/>
              </a:solidFill>
            </a:endParaRPr>
          </a:p>
        </p:txBody>
      </p:sp>
    </p:spTree>
    <p:extLst>
      <p:ext uri="{BB962C8B-B14F-4D97-AF65-F5344CB8AC3E}">
        <p14:creationId xmlns:p14="http://schemas.microsoft.com/office/powerpoint/2010/main" val="21153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iagrama, Desenho técnico&#10;&#10;Descrição gerada automaticamente">
            <a:extLst>
              <a:ext uri="{FF2B5EF4-FFF2-40B4-BE49-F238E27FC236}">
                <a16:creationId xmlns:a16="http://schemas.microsoft.com/office/drawing/2014/main" id="{F1B6EDDB-3F50-4EFC-8665-96AE3FA3CCAD}"/>
              </a:ext>
            </a:extLst>
          </p:cNvPr>
          <p:cNvPicPr>
            <a:picLocks noChangeAspect="1"/>
          </p:cNvPicPr>
          <p:nvPr/>
        </p:nvPicPr>
        <p:blipFill>
          <a:blip r:embed="rId3"/>
          <a:stretch>
            <a:fillRect/>
          </a:stretch>
        </p:blipFill>
        <p:spPr>
          <a:xfrm>
            <a:off x="586740" y="1678918"/>
            <a:ext cx="4815115" cy="3061825"/>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34</a:t>
            </a:fld>
            <a:r>
              <a:rPr lang="en-US"/>
              <a:t> |</a:t>
            </a:r>
            <a:endParaRPr lang="fr-FR" dirty="0"/>
          </a:p>
        </p:txBody>
      </p:sp>
      <p:sp>
        <p:nvSpPr>
          <p:cNvPr id="14" name="CaixaDeTexto 13">
            <a:extLst>
              <a:ext uri="{FF2B5EF4-FFF2-40B4-BE49-F238E27FC236}">
                <a16:creationId xmlns:a16="http://schemas.microsoft.com/office/drawing/2014/main" id="{423AFCEF-08EE-42E1-A4F7-C957826F1BA0}"/>
              </a:ext>
            </a:extLst>
          </p:cNvPr>
          <p:cNvSpPr txBox="1"/>
          <p:nvPr/>
        </p:nvSpPr>
        <p:spPr>
          <a:xfrm>
            <a:off x="1154430" y="890707"/>
            <a:ext cx="6835140" cy="600164"/>
          </a:xfrm>
          <a:prstGeom prst="rect">
            <a:avLst/>
          </a:prstGeom>
          <a:noFill/>
        </p:spPr>
        <p:txBody>
          <a:bodyPr wrap="square" rtlCol="0">
            <a:spAutoFit/>
          </a:bodyPr>
          <a:lstStyle/>
          <a:p>
            <a:pPr algn="ctr">
              <a:spcAft>
                <a:spcPts val="600"/>
              </a:spcAft>
            </a:pPr>
            <a:r>
              <a:rPr lang="en-GB" sz="1400" dirty="0">
                <a:solidFill>
                  <a:schemeClr val="bg1">
                    <a:lumMod val="50000"/>
                  </a:schemeClr>
                </a:solidFill>
              </a:rPr>
              <a:t>REMOVING THE FORKLIFT PROTECTION LOCATED UNDER THE MACHINE </a:t>
            </a:r>
          </a:p>
          <a:p>
            <a:pPr algn="ctr">
              <a:spcAft>
                <a:spcPts val="600"/>
              </a:spcAft>
            </a:pPr>
            <a:r>
              <a:rPr lang="en-GB" sz="1400" dirty="0">
                <a:solidFill>
                  <a:schemeClr val="bg1">
                    <a:lumMod val="50000"/>
                  </a:schemeClr>
                </a:solidFill>
              </a:rPr>
              <a:t>Before the installation, remove the forklift protection sleeves located under the unit.</a:t>
            </a:r>
          </a:p>
        </p:txBody>
      </p:sp>
      <p:sp>
        <p:nvSpPr>
          <p:cNvPr id="13" name="CaixaDeTexto 12">
            <a:extLst>
              <a:ext uri="{FF2B5EF4-FFF2-40B4-BE49-F238E27FC236}">
                <a16:creationId xmlns:a16="http://schemas.microsoft.com/office/drawing/2014/main" id="{89CC6EF4-5393-40DC-990E-60413DC7C79E}"/>
              </a:ext>
            </a:extLst>
          </p:cNvPr>
          <p:cNvSpPr txBox="1"/>
          <p:nvPr/>
        </p:nvSpPr>
        <p:spPr>
          <a:xfrm>
            <a:off x="5562767" y="1948503"/>
            <a:ext cx="3322145" cy="2339102"/>
          </a:xfrm>
          <a:prstGeom prst="rect">
            <a:avLst/>
          </a:prstGeom>
          <a:noFill/>
          <a:ln>
            <a:solidFill>
              <a:srgbClr val="B50130"/>
            </a:solidFill>
          </a:ln>
        </p:spPr>
        <p:txBody>
          <a:bodyPr wrap="square" rtlCol="0">
            <a:spAutoFit/>
          </a:bodyPr>
          <a:lstStyle/>
          <a:p>
            <a:pPr algn="ctr">
              <a:spcAft>
                <a:spcPts val="600"/>
              </a:spcAft>
            </a:pPr>
            <a:r>
              <a:rPr lang="en-GB" sz="1400" dirty="0">
                <a:solidFill>
                  <a:schemeClr val="bg1">
                    <a:lumMod val="50000"/>
                  </a:schemeClr>
                </a:solidFill>
              </a:rPr>
              <a:t>Take care not to hurt anybody when removing the forklift rails.</a:t>
            </a:r>
          </a:p>
          <a:p>
            <a:pPr algn="ctr">
              <a:spcAft>
                <a:spcPts val="600"/>
              </a:spcAft>
            </a:pPr>
            <a:endParaRPr lang="en-GB" sz="1400" dirty="0">
              <a:solidFill>
                <a:schemeClr val="bg1">
                  <a:lumMod val="50000"/>
                </a:schemeClr>
              </a:solidFill>
            </a:endParaRPr>
          </a:p>
          <a:p>
            <a:pPr algn="ctr">
              <a:spcAft>
                <a:spcPts val="600"/>
              </a:spcAft>
            </a:pPr>
            <a:r>
              <a:rPr lang="en-GB" sz="1400" dirty="0">
                <a:solidFill>
                  <a:schemeClr val="bg1">
                    <a:lumMod val="50000"/>
                  </a:schemeClr>
                </a:solidFill>
              </a:rPr>
              <a:t>Place the machine in a safe area while removing the forklift rails from the unit.</a:t>
            </a:r>
          </a:p>
          <a:p>
            <a:pPr algn="ctr">
              <a:spcAft>
                <a:spcPts val="600"/>
              </a:spcAft>
            </a:pPr>
            <a:endParaRPr lang="en-GB" sz="1400" dirty="0">
              <a:solidFill>
                <a:schemeClr val="bg1">
                  <a:lumMod val="50000"/>
                </a:schemeClr>
              </a:solidFill>
            </a:endParaRPr>
          </a:p>
          <a:p>
            <a:pPr algn="ctr">
              <a:spcAft>
                <a:spcPts val="600"/>
              </a:spcAft>
            </a:pPr>
            <a:r>
              <a:rPr lang="en-GB" sz="1400" dirty="0">
                <a:solidFill>
                  <a:srgbClr val="B50130"/>
                </a:solidFill>
              </a:rPr>
              <a:t>WARNING: NEVER USE A FORKLIFT TO TRANSPORT THE UNIT WITHOUT THESE PROTECTIVE SLEEVES.</a:t>
            </a:r>
          </a:p>
        </p:txBody>
      </p:sp>
    </p:spTree>
    <p:extLst>
      <p:ext uri="{BB962C8B-B14F-4D97-AF65-F5344CB8AC3E}">
        <p14:creationId xmlns:p14="http://schemas.microsoft.com/office/powerpoint/2010/main" val="406128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la de computador com texto preto sobre fundo branco&#10;&#10;Descrição gerada automaticamente com confiança média">
            <a:extLst>
              <a:ext uri="{FF2B5EF4-FFF2-40B4-BE49-F238E27FC236}">
                <a16:creationId xmlns:a16="http://schemas.microsoft.com/office/drawing/2014/main" id="{398FE9C6-D004-4404-BC8E-564B4F28BEE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7032" y="447351"/>
            <a:ext cx="3771776" cy="4653885"/>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35</a:t>
            </a:fld>
            <a:r>
              <a:rPr lang="en-US"/>
              <a:t> |</a:t>
            </a:r>
            <a:endParaRPr lang="fr-FR" dirty="0"/>
          </a:p>
        </p:txBody>
      </p:sp>
      <p:sp>
        <p:nvSpPr>
          <p:cNvPr id="14" name="CaixaDeTexto 13">
            <a:extLst>
              <a:ext uri="{FF2B5EF4-FFF2-40B4-BE49-F238E27FC236}">
                <a16:creationId xmlns:a16="http://schemas.microsoft.com/office/drawing/2014/main" id="{423AFCEF-08EE-42E1-A4F7-C957826F1BA0}"/>
              </a:ext>
            </a:extLst>
          </p:cNvPr>
          <p:cNvSpPr txBox="1"/>
          <p:nvPr/>
        </p:nvSpPr>
        <p:spPr>
          <a:xfrm>
            <a:off x="4032032" y="810104"/>
            <a:ext cx="4875740" cy="1107996"/>
          </a:xfrm>
          <a:prstGeom prst="rect">
            <a:avLst/>
          </a:prstGeom>
          <a:noFill/>
        </p:spPr>
        <p:txBody>
          <a:bodyPr wrap="square" rtlCol="0">
            <a:spAutoFit/>
          </a:bodyPr>
          <a:lstStyle/>
          <a:p>
            <a:pPr>
              <a:spcAft>
                <a:spcPts val="600"/>
              </a:spcAft>
            </a:pPr>
            <a:r>
              <a:rPr lang="en-GB" sz="1400" dirty="0">
                <a:solidFill>
                  <a:srgbClr val="B50130"/>
                </a:solidFill>
              </a:rPr>
              <a:t>Lifting preparation</a:t>
            </a:r>
          </a:p>
          <a:p>
            <a:pPr marL="285750" indent="-285750">
              <a:spcAft>
                <a:spcPts val="600"/>
              </a:spcAft>
              <a:buFont typeface="Wingdings" panose="05000000000000000000" pitchFamily="2" charset="2"/>
              <a:buChar char="Ø"/>
            </a:pPr>
            <a:r>
              <a:rPr lang="en-GB" sz="1400" dirty="0">
                <a:solidFill>
                  <a:schemeClr val="bg1">
                    <a:lumMod val="50000"/>
                  </a:schemeClr>
                </a:solidFill>
              </a:rPr>
              <a:t>Place lifting shackles in each lifting lug located on each corner of the unit (some units might have 6 lifting lugs).</a:t>
            </a:r>
          </a:p>
          <a:p>
            <a:pPr marL="285750" indent="-285750">
              <a:spcAft>
                <a:spcPts val="600"/>
              </a:spcAft>
              <a:buFont typeface="Wingdings" panose="05000000000000000000" pitchFamily="2" charset="2"/>
              <a:buChar char="Ø"/>
            </a:pPr>
            <a:r>
              <a:rPr lang="en-GB" sz="1400" dirty="0">
                <a:solidFill>
                  <a:schemeClr val="bg1">
                    <a:lumMod val="50000"/>
                  </a:schemeClr>
                </a:solidFill>
              </a:rPr>
              <a:t>Ring shaft’s maximum diameter = 20 mm.</a:t>
            </a:r>
          </a:p>
        </p:txBody>
      </p:sp>
      <p:cxnSp>
        <p:nvCxnSpPr>
          <p:cNvPr id="16" name="Conector: Angulado 15">
            <a:extLst>
              <a:ext uri="{FF2B5EF4-FFF2-40B4-BE49-F238E27FC236}">
                <a16:creationId xmlns:a16="http://schemas.microsoft.com/office/drawing/2014/main" id="{6B01E039-9327-40B5-ADCB-5D16620EF513}"/>
              </a:ext>
            </a:extLst>
          </p:cNvPr>
          <p:cNvCxnSpPr>
            <a:cxnSpLocks/>
            <a:stCxn id="23" idx="3"/>
            <a:endCxn id="8" idx="2"/>
          </p:cNvCxnSpPr>
          <p:nvPr/>
        </p:nvCxnSpPr>
        <p:spPr>
          <a:xfrm flipV="1">
            <a:off x="1733550" y="4653115"/>
            <a:ext cx="4736352" cy="316020"/>
          </a:xfrm>
          <a:prstGeom prst="bentConnector2">
            <a:avLst/>
          </a:prstGeom>
          <a:noFill/>
          <a:ln w="12700" cap="rnd">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3" name="Forma Livre: Forma 22">
            <a:extLst>
              <a:ext uri="{FF2B5EF4-FFF2-40B4-BE49-F238E27FC236}">
                <a16:creationId xmlns:a16="http://schemas.microsoft.com/office/drawing/2014/main" id="{520312B5-CDDA-4246-8412-D904D90BFE56}"/>
              </a:ext>
            </a:extLst>
          </p:cNvPr>
          <p:cNvSpPr/>
          <p:nvPr/>
        </p:nvSpPr>
        <p:spPr>
          <a:xfrm>
            <a:off x="282448" y="4446963"/>
            <a:ext cx="1451102" cy="522172"/>
          </a:xfrm>
          <a:custGeom>
            <a:avLst/>
            <a:gdLst>
              <a:gd name="connsiteX0" fmla="*/ 0 w 1163320"/>
              <a:gd name="connsiteY0" fmla="*/ 177800 h 596900"/>
              <a:gd name="connsiteX1" fmla="*/ 0 w 1163320"/>
              <a:gd name="connsiteY1" fmla="*/ 0 h 596900"/>
              <a:gd name="connsiteX2" fmla="*/ 1163320 w 1163320"/>
              <a:gd name="connsiteY2" fmla="*/ 424180 h 596900"/>
              <a:gd name="connsiteX3" fmla="*/ 1163320 w 1163320"/>
              <a:gd name="connsiteY3" fmla="*/ 596900 h 596900"/>
              <a:gd name="connsiteX4" fmla="*/ 0 w 1163320"/>
              <a:gd name="connsiteY4" fmla="*/ 17780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320" h="596900">
                <a:moveTo>
                  <a:pt x="0" y="177800"/>
                </a:moveTo>
                <a:lnTo>
                  <a:pt x="0" y="0"/>
                </a:lnTo>
                <a:lnTo>
                  <a:pt x="1163320" y="424180"/>
                </a:lnTo>
                <a:lnTo>
                  <a:pt x="1163320" y="596900"/>
                </a:lnTo>
                <a:lnTo>
                  <a:pt x="0" y="177800"/>
                </a:lnTo>
                <a:close/>
              </a:path>
            </a:pathLst>
          </a:custGeom>
          <a:noFill/>
          <a:ln w="12700" cap="rnd">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agem 7" descr="Uma imagem contendo Diagrama&#10;&#10;Descrição gerada automaticamente">
            <a:extLst>
              <a:ext uri="{FF2B5EF4-FFF2-40B4-BE49-F238E27FC236}">
                <a16:creationId xmlns:a16="http://schemas.microsoft.com/office/drawing/2014/main" id="{8668ED30-9351-4C92-93EE-191F6551E1DB}"/>
              </a:ext>
            </a:extLst>
          </p:cNvPr>
          <p:cNvPicPr>
            <a:picLocks noChangeAspect="1"/>
          </p:cNvPicPr>
          <p:nvPr/>
        </p:nvPicPr>
        <p:blipFill rotWithShape="1">
          <a:blip r:embed="rId4"/>
          <a:srcRect l="3528" r="3897"/>
          <a:stretch/>
        </p:blipFill>
        <p:spPr>
          <a:xfrm>
            <a:off x="4032032" y="2265680"/>
            <a:ext cx="4875740" cy="2387435"/>
          </a:xfrm>
          <a:prstGeom prst="rect">
            <a:avLst/>
          </a:prstGeom>
          <a:ln w="12700">
            <a:solidFill>
              <a:srgbClr val="800000"/>
            </a:solidFill>
          </a:ln>
        </p:spPr>
      </p:pic>
    </p:spTree>
    <p:extLst>
      <p:ext uri="{BB962C8B-B14F-4D97-AF65-F5344CB8AC3E}">
        <p14:creationId xmlns:p14="http://schemas.microsoft.com/office/powerpoint/2010/main" val="227525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Tela de computador com texto preto sobre fundo branco&#10;&#10;Descrição gerada automaticamente com confiança média">
            <a:extLst>
              <a:ext uri="{FF2B5EF4-FFF2-40B4-BE49-F238E27FC236}">
                <a16:creationId xmlns:a16="http://schemas.microsoft.com/office/drawing/2014/main" id="{0EA94732-EDA8-484F-B15F-DAF1AADE2B3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7032" y="447351"/>
            <a:ext cx="3771776" cy="4653885"/>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36</a:t>
            </a:fld>
            <a:r>
              <a:rPr lang="en-US"/>
              <a:t> |</a:t>
            </a:r>
            <a:endParaRPr lang="fr-FR" dirty="0"/>
          </a:p>
        </p:txBody>
      </p:sp>
      <p:sp>
        <p:nvSpPr>
          <p:cNvPr id="4" name="Forma Livre: Forma 3">
            <a:extLst>
              <a:ext uri="{FF2B5EF4-FFF2-40B4-BE49-F238E27FC236}">
                <a16:creationId xmlns:a16="http://schemas.microsoft.com/office/drawing/2014/main" id="{5A649680-AB56-434F-A171-2E92CF918755}"/>
              </a:ext>
            </a:extLst>
          </p:cNvPr>
          <p:cNvSpPr/>
          <p:nvPr/>
        </p:nvSpPr>
        <p:spPr>
          <a:xfrm>
            <a:off x="2016760" y="833120"/>
            <a:ext cx="1607820" cy="3487420"/>
          </a:xfrm>
          <a:custGeom>
            <a:avLst/>
            <a:gdLst>
              <a:gd name="connsiteX0" fmla="*/ 0 w 1488440"/>
              <a:gd name="connsiteY0" fmla="*/ 0 h 3352800"/>
              <a:gd name="connsiteX1" fmla="*/ 1295400 w 1488440"/>
              <a:gd name="connsiteY1" fmla="*/ 2560320 h 3352800"/>
              <a:gd name="connsiteX2" fmla="*/ 1290320 w 1488440"/>
              <a:gd name="connsiteY2" fmla="*/ 2611120 h 3352800"/>
              <a:gd name="connsiteX3" fmla="*/ 1488440 w 1488440"/>
              <a:gd name="connsiteY3" fmla="*/ 3352800 h 3352800"/>
              <a:gd name="connsiteX0" fmla="*/ 0 w 1615440"/>
              <a:gd name="connsiteY0" fmla="*/ 0 h 3434080"/>
              <a:gd name="connsiteX1" fmla="*/ 1422400 w 1615440"/>
              <a:gd name="connsiteY1" fmla="*/ 2641600 h 3434080"/>
              <a:gd name="connsiteX2" fmla="*/ 1417320 w 1615440"/>
              <a:gd name="connsiteY2" fmla="*/ 2692400 h 3434080"/>
              <a:gd name="connsiteX3" fmla="*/ 1615440 w 1615440"/>
              <a:gd name="connsiteY3" fmla="*/ 3434080 h 3434080"/>
              <a:gd name="connsiteX0" fmla="*/ 0 w 1826260"/>
              <a:gd name="connsiteY0" fmla="*/ 0 h 3355340"/>
              <a:gd name="connsiteX1" fmla="*/ 1422400 w 1826260"/>
              <a:gd name="connsiteY1" fmla="*/ 2641600 h 3355340"/>
              <a:gd name="connsiteX2" fmla="*/ 1417320 w 1826260"/>
              <a:gd name="connsiteY2" fmla="*/ 2692400 h 3355340"/>
              <a:gd name="connsiteX3" fmla="*/ 1826260 w 1826260"/>
              <a:gd name="connsiteY3" fmla="*/ 3355340 h 3355340"/>
              <a:gd name="connsiteX0" fmla="*/ 0 w 1826260"/>
              <a:gd name="connsiteY0" fmla="*/ 0 h 3355340"/>
              <a:gd name="connsiteX1" fmla="*/ 1422400 w 1826260"/>
              <a:gd name="connsiteY1" fmla="*/ 2641600 h 3355340"/>
              <a:gd name="connsiteX2" fmla="*/ 1612900 w 1826260"/>
              <a:gd name="connsiteY2" fmla="*/ 2692400 h 3355340"/>
              <a:gd name="connsiteX3" fmla="*/ 1826260 w 1826260"/>
              <a:gd name="connsiteY3" fmla="*/ 3355340 h 3355340"/>
              <a:gd name="connsiteX0" fmla="*/ 0 w 1826260"/>
              <a:gd name="connsiteY0" fmla="*/ 0 h 3355340"/>
              <a:gd name="connsiteX1" fmla="*/ 1503680 w 1826260"/>
              <a:gd name="connsiteY1" fmla="*/ 2532380 h 3355340"/>
              <a:gd name="connsiteX2" fmla="*/ 1612900 w 1826260"/>
              <a:gd name="connsiteY2" fmla="*/ 2692400 h 3355340"/>
              <a:gd name="connsiteX3" fmla="*/ 1826260 w 1826260"/>
              <a:gd name="connsiteY3" fmla="*/ 3355340 h 3355340"/>
              <a:gd name="connsiteX0" fmla="*/ 0 w 1826260"/>
              <a:gd name="connsiteY0" fmla="*/ 0 h 3355340"/>
              <a:gd name="connsiteX1" fmla="*/ 1369060 w 1826260"/>
              <a:gd name="connsiteY1" fmla="*/ 2608580 h 3355340"/>
              <a:gd name="connsiteX2" fmla="*/ 1612900 w 1826260"/>
              <a:gd name="connsiteY2" fmla="*/ 2692400 h 3355340"/>
              <a:gd name="connsiteX3" fmla="*/ 1826260 w 1826260"/>
              <a:gd name="connsiteY3" fmla="*/ 3355340 h 3355340"/>
              <a:gd name="connsiteX0" fmla="*/ 0 w 1826260"/>
              <a:gd name="connsiteY0" fmla="*/ 0 h 3355340"/>
              <a:gd name="connsiteX1" fmla="*/ 1369060 w 1826260"/>
              <a:gd name="connsiteY1" fmla="*/ 2608580 h 3355340"/>
              <a:gd name="connsiteX2" fmla="*/ 1366520 w 1826260"/>
              <a:gd name="connsiteY2" fmla="*/ 2659380 h 3355340"/>
              <a:gd name="connsiteX3" fmla="*/ 1826260 w 1826260"/>
              <a:gd name="connsiteY3" fmla="*/ 3355340 h 3355340"/>
              <a:gd name="connsiteX0" fmla="*/ 0 w 1607820"/>
              <a:gd name="connsiteY0" fmla="*/ 0 h 3487420"/>
              <a:gd name="connsiteX1" fmla="*/ 1369060 w 1607820"/>
              <a:gd name="connsiteY1" fmla="*/ 2608580 h 3487420"/>
              <a:gd name="connsiteX2" fmla="*/ 1366520 w 1607820"/>
              <a:gd name="connsiteY2" fmla="*/ 2659380 h 3487420"/>
              <a:gd name="connsiteX3" fmla="*/ 1607820 w 1607820"/>
              <a:gd name="connsiteY3" fmla="*/ 3487420 h 3487420"/>
            </a:gdLst>
            <a:ahLst/>
            <a:cxnLst>
              <a:cxn ang="0">
                <a:pos x="connsiteX0" y="connsiteY0"/>
              </a:cxn>
              <a:cxn ang="0">
                <a:pos x="connsiteX1" y="connsiteY1"/>
              </a:cxn>
              <a:cxn ang="0">
                <a:pos x="connsiteX2" y="connsiteY2"/>
              </a:cxn>
              <a:cxn ang="0">
                <a:pos x="connsiteX3" y="connsiteY3"/>
              </a:cxn>
            </a:cxnLst>
            <a:rect l="l" t="t" r="r" b="b"/>
            <a:pathLst>
              <a:path w="1607820" h="3487420">
                <a:moveTo>
                  <a:pt x="0" y="0"/>
                </a:moveTo>
                <a:lnTo>
                  <a:pt x="1369060" y="2608580"/>
                </a:lnTo>
                <a:lnTo>
                  <a:pt x="1366520" y="2659380"/>
                </a:lnTo>
                <a:lnTo>
                  <a:pt x="1607820" y="3487420"/>
                </a:lnTo>
              </a:path>
            </a:pathLst>
          </a:custGeom>
          <a:ln w="57150" cap="rnd">
            <a:solidFill>
              <a:srgbClr val="FFC000"/>
            </a:solidFill>
          </a:ln>
          <a:effectLst>
            <a:glow rad="50800">
              <a:srgbClr val="800000">
                <a:alpha val="8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3" name="CaixaDeTexto 12">
            <a:extLst>
              <a:ext uri="{FF2B5EF4-FFF2-40B4-BE49-F238E27FC236}">
                <a16:creationId xmlns:a16="http://schemas.microsoft.com/office/drawing/2014/main" id="{8675BCDF-CC68-4598-8325-4E8569D959E3}"/>
              </a:ext>
            </a:extLst>
          </p:cNvPr>
          <p:cNvSpPr txBox="1"/>
          <p:nvPr/>
        </p:nvSpPr>
        <p:spPr>
          <a:xfrm rot="3734505">
            <a:off x="2623557" y="2265165"/>
            <a:ext cx="944880" cy="369332"/>
          </a:xfrm>
          <a:prstGeom prst="rect">
            <a:avLst/>
          </a:prstGeom>
          <a:noFill/>
        </p:spPr>
        <p:txBody>
          <a:bodyPr wrap="square" rtlCol="0">
            <a:spAutoFit/>
          </a:bodyPr>
          <a:lstStyle/>
          <a:p>
            <a:pPr algn="ctr"/>
            <a:r>
              <a:rPr lang="pt-BR" dirty="0">
                <a:solidFill>
                  <a:srgbClr val="800000"/>
                </a:solidFill>
              </a:rPr>
              <a:t>5 m</a:t>
            </a:r>
            <a:endParaRPr lang="en-GB" dirty="0">
              <a:solidFill>
                <a:srgbClr val="800000"/>
              </a:solidFill>
            </a:endParaRPr>
          </a:p>
        </p:txBody>
      </p:sp>
      <p:sp>
        <p:nvSpPr>
          <p:cNvPr id="17" name="CaixaDeTexto 16">
            <a:extLst>
              <a:ext uri="{FF2B5EF4-FFF2-40B4-BE49-F238E27FC236}">
                <a16:creationId xmlns:a16="http://schemas.microsoft.com/office/drawing/2014/main" id="{5A9A28CA-815C-4FF4-A4B2-41D8F051B2FA}"/>
              </a:ext>
            </a:extLst>
          </p:cNvPr>
          <p:cNvSpPr txBox="1"/>
          <p:nvPr/>
        </p:nvSpPr>
        <p:spPr>
          <a:xfrm>
            <a:off x="4032032" y="810104"/>
            <a:ext cx="4875740" cy="569387"/>
          </a:xfrm>
          <a:prstGeom prst="rect">
            <a:avLst/>
          </a:prstGeom>
          <a:noFill/>
        </p:spPr>
        <p:txBody>
          <a:bodyPr wrap="square" rtlCol="0">
            <a:spAutoFit/>
          </a:bodyPr>
          <a:lstStyle/>
          <a:p>
            <a:pPr>
              <a:spcAft>
                <a:spcPts val="600"/>
              </a:spcAft>
            </a:pPr>
            <a:r>
              <a:rPr lang="en-GB" sz="1400" dirty="0">
                <a:solidFill>
                  <a:srgbClr val="B50130"/>
                </a:solidFill>
              </a:rPr>
              <a:t>Lifting preparation</a:t>
            </a:r>
          </a:p>
          <a:p>
            <a:pPr marL="285750" indent="-285750">
              <a:spcAft>
                <a:spcPts val="300"/>
              </a:spcAft>
              <a:buFont typeface="Wingdings" panose="05000000000000000000" pitchFamily="2" charset="2"/>
              <a:buChar char="Ø"/>
            </a:pPr>
            <a:r>
              <a:rPr lang="en-GB" sz="1200" dirty="0">
                <a:solidFill>
                  <a:schemeClr val="bg1">
                    <a:lumMod val="50000"/>
                  </a:schemeClr>
                </a:solidFill>
              </a:rPr>
              <a:t>Use min. 5 m slings in each shackle.</a:t>
            </a:r>
          </a:p>
        </p:txBody>
      </p:sp>
    </p:spTree>
    <p:extLst>
      <p:ext uri="{BB962C8B-B14F-4D97-AF65-F5344CB8AC3E}">
        <p14:creationId xmlns:p14="http://schemas.microsoft.com/office/powerpoint/2010/main" val="317220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10;&#10;Descrição gerada automaticamente">
            <a:extLst>
              <a:ext uri="{FF2B5EF4-FFF2-40B4-BE49-F238E27FC236}">
                <a16:creationId xmlns:a16="http://schemas.microsoft.com/office/drawing/2014/main" id="{1F1464D1-D6C6-482E-950F-56617012CCEF}"/>
              </a:ext>
            </a:extLst>
          </p:cNvPr>
          <p:cNvPicPr>
            <a:picLocks noChangeAspect="1"/>
          </p:cNvPicPr>
          <p:nvPr/>
        </p:nvPicPr>
        <p:blipFill rotWithShape="1">
          <a:blip r:embed="rId3"/>
          <a:srcRect b="2731"/>
          <a:stretch/>
        </p:blipFill>
        <p:spPr>
          <a:xfrm>
            <a:off x="4372241" y="2486248"/>
            <a:ext cx="4047860" cy="2154332"/>
          </a:xfrm>
          <a:prstGeom prst="rect">
            <a:avLst/>
          </a:prstGeom>
          <a:ln w="12700">
            <a:solidFill>
              <a:srgbClr val="B50130"/>
            </a:solidFill>
          </a:ln>
        </p:spPr>
      </p:pic>
      <p:sp>
        <p:nvSpPr>
          <p:cNvPr id="12" name="Retângulo 11">
            <a:extLst>
              <a:ext uri="{FF2B5EF4-FFF2-40B4-BE49-F238E27FC236}">
                <a16:creationId xmlns:a16="http://schemas.microsoft.com/office/drawing/2014/main" id="{A46D4E5E-E678-483B-8117-B1471F387750}"/>
              </a:ext>
            </a:extLst>
          </p:cNvPr>
          <p:cNvSpPr/>
          <p:nvPr/>
        </p:nvSpPr>
        <p:spPr>
          <a:xfrm>
            <a:off x="4372241" y="2486248"/>
            <a:ext cx="4047860" cy="2154332"/>
          </a:xfrm>
          <a:prstGeom prst="rect">
            <a:avLst/>
          </a:prstGeom>
          <a:solidFill>
            <a:schemeClr val="bg1">
              <a:alpha val="85000"/>
            </a:schemeClr>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m 8" descr="Tela de computador com texto preto sobre fundo branco&#10;&#10;Descrição gerada automaticamente com confiança baixa">
            <a:extLst>
              <a:ext uri="{FF2B5EF4-FFF2-40B4-BE49-F238E27FC236}">
                <a16:creationId xmlns:a16="http://schemas.microsoft.com/office/drawing/2014/main" id="{06BE70AE-C704-4C93-A287-E516869910D3}"/>
              </a:ext>
            </a:extLst>
          </p:cNvPr>
          <p:cNvPicPr>
            <a:picLocks noChangeAspect="1"/>
          </p:cNvPicPr>
          <p:nvPr/>
        </p:nvPicPr>
        <p:blipFill rotWithShape="1">
          <a:blip r:embed="rId4">
            <a:clrChange>
              <a:clrFrom>
                <a:srgbClr val="FFFFFF"/>
              </a:clrFrom>
              <a:clrTo>
                <a:srgbClr val="FFFFFF">
                  <a:alpha val="0"/>
                </a:srgbClr>
              </a:clrTo>
            </a:clrChange>
          </a:blip>
          <a:srcRect b="2731"/>
          <a:stretch/>
        </p:blipFill>
        <p:spPr>
          <a:xfrm>
            <a:off x="4372241" y="2486248"/>
            <a:ext cx="4047860" cy="2154332"/>
          </a:xfrm>
          <a:prstGeom prst="rect">
            <a:avLst/>
          </a:prstGeom>
          <a:ln>
            <a:no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37</a:t>
            </a:fld>
            <a:r>
              <a:rPr lang="en-US"/>
              <a:t> |</a:t>
            </a:r>
            <a:endParaRPr lang="fr-FR" dirty="0"/>
          </a:p>
        </p:txBody>
      </p:sp>
      <p:sp>
        <p:nvSpPr>
          <p:cNvPr id="20" name="CaixaDeTexto 19">
            <a:extLst>
              <a:ext uri="{FF2B5EF4-FFF2-40B4-BE49-F238E27FC236}">
                <a16:creationId xmlns:a16="http://schemas.microsoft.com/office/drawing/2014/main" id="{74FAAAC7-2F18-41D7-B729-C2F53948BAEB}"/>
              </a:ext>
            </a:extLst>
          </p:cNvPr>
          <p:cNvSpPr txBox="1"/>
          <p:nvPr/>
        </p:nvSpPr>
        <p:spPr>
          <a:xfrm>
            <a:off x="4032032" y="810104"/>
            <a:ext cx="4875740" cy="977191"/>
          </a:xfrm>
          <a:prstGeom prst="rect">
            <a:avLst/>
          </a:prstGeom>
          <a:noFill/>
        </p:spPr>
        <p:txBody>
          <a:bodyPr wrap="square" rtlCol="0">
            <a:spAutoFit/>
          </a:bodyPr>
          <a:lstStyle/>
          <a:p>
            <a:pPr>
              <a:spcAft>
                <a:spcPts val="600"/>
              </a:spcAft>
            </a:pPr>
            <a:r>
              <a:rPr lang="en-GB" sz="1400" dirty="0">
                <a:solidFill>
                  <a:srgbClr val="B50130"/>
                </a:solidFill>
              </a:rPr>
              <a:t>Lifting preparation</a:t>
            </a:r>
          </a:p>
          <a:p>
            <a:pPr marL="285750" indent="-285750">
              <a:spcAft>
                <a:spcPts val="300"/>
              </a:spcAft>
              <a:buFont typeface="Wingdings" panose="05000000000000000000" pitchFamily="2" charset="2"/>
              <a:buChar char="Ø"/>
            </a:pPr>
            <a:r>
              <a:rPr lang="en-GB" sz="1200" dirty="0">
                <a:solidFill>
                  <a:schemeClr val="bg1">
                    <a:lumMod val="85000"/>
                  </a:schemeClr>
                </a:solidFill>
              </a:rPr>
              <a:t>Use min. 5 m slings in each shackle.</a:t>
            </a:r>
          </a:p>
          <a:p>
            <a:pPr marL="285750" indent="-285750">
              <a:spcAft>
                <a:spcPts val="300"/>
              </a:spcAft>
              <a:buFont typeface="Wingdings" panose="05000000000000000000" pitchFamily="2" charset="2"/>
              <a:buChar char="Ø"/>
            </a:pPr>
            <a:r>
              <a:rPr lang="en-GB" sz="1200" dirty="0">
                <a:solidFill>
                  <a:schemeClr val="bg1">
                    <a:lumMod val="50000"/>
                  </a:schemeClr>
                </a:solidFill>
              </a:rPr>
              <a:t>Make sure to place a cardboard on each sling to protect the rooftop.</a:t>
            </a:r>
          </a:p>
        </p:txBody>
      </p:sp>
      <p:pic>
        <p:nvPicPr>
          <p:cNvPr id="11" name="Imagem 10" descr="Tela de computador com texto preto sobre fundo branco&#10;&#10;Descrição gerada automaticamente com confiança média">
            <a:extLst>
              <a:ext uri="{FF2B5EF4-FFF2-40B4-BE49-F238E27FC236}">
                <a16:creationId xmlns:a16="http://schemas.microsoft.com/office/drawing/2014/main" id="{35C0C9C2-F029-442B-890F-209B9DDB728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7032" y="447351"/>
            <a:ext cx="3771776" cy="4653885"/>
          </a:xfrm>
          <a:prstGeom prst="rect">
            <a:avLst/>
          </a:prstGeom>
        </p:spPr>
      </p:pic>
    </p:spTree>
    <p:extLst>
      <p:ext uri="{BB962C8B-B14F-4D97-AF65-F5344CB8AC3E}">
        <p14:creationId xmlns:p14="http://schemas.microsoft.com/office/powerpoint/2010/main" val="267954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38</a:t>
            </a:fld>
            <a:r>
              <a:rPr lang="en-US"/>
              <a:t> |</a:t>
            </a:r>
            <a:endParaRPr lang="fr-FR" dirty="0"/>
          </a:p>
        </p:txBody>
      </p:sp>
      <p:pic>
        <p:nvPicPr>
          <p:cNvPr id="13" name="Imagem 12" descr="Diagrama&#10;&#10;Descrição gerada automaticamente">
            <a:extLst>
              <a:ext uri="{FF2B5EF4-FFF2-40B4-BE49-F238E27FC236}">
                <a16:creationId xmlns:a16="http://schemas.microsoft.com/office/drawing/2014/main" id="{21FBFCA7-E33A-4993-9CD7-8CE53D64DCD0}"/>
              </a:ext>
            </a:extLst>
          </p:cNvPr>
          <p:cNvPicPr>
            <a:picLocks noChangeAspect="1"/>
          </p:cNvPicPr>
          <p:nvPr/>
        </p:nvPicPr>
        <p:blipFill rotWithShape="1">
          <a:blip r:embed="rId3"/>
          <a:srcRect b="2731"/>
          <a:stretch/>
        </p:blipFill>
        <p:spPr>
          <a:xfrm>
            <a:off x="4372241" y="2486248"/>
            <a:ext cx="4047860" cy="2154332"/>
          </a:xfrm>
          <a:prstGeom prst="rect">
            <a:avLst/>
          </a:prstGeom>
          <a:ln w="12700">
            <a:solidFill>
              <a:srgbClr val="B50130"/>
            </a:solidFill>
          </a:ln>
        </p:spPr>
      </p:pic>
      <p:sp>
        <p:nvSpPr>
          <p:cNvPr id="15" name="Retângulo 14">
            <a:extLst>
              <a:ext uri="{FF2B5EF4-FFF2-40B4-BE49-F238E27FC236}">
                <a16:creationId xmlns:a16="http://schemas.microsoft.com/office/drawing/2014/main" id="{DE3442C4-AE3F-4C43-A3C6-93F3E6084E48}"/>
              </a:ext>
            </a:extLst>
          </p:cNvPr>
          <p:cNvSpPr/>
          <p:nvPr/>
        </p:nvSpPr>
        <p:spPr>
          <a:xfrm>
            <a:off x="4372241" y="2486248"/>
            <a:ext cx="4047860" cy="2154333"/>
          </a:xfrm>
          <a:prstGeom prst="rect">
            <a:avLst/>
          </a:prstGeom>
          <a:solidFill>
            <a:schemeClr val="bg1">
              <a:alpha val="85000"/>
            </a:schemeClr>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ixaDeTexto 16">
            <a:extLst>
              <a:ext uri="{FF2B5EF4-FFF2-40B4-BE49-F238E27FC236}">
                <a16:creationId xmlns:a16="http://schemas.microsoft.com/office/drawing/2014/main" id="{F87EA165-E531-4656-81A1-9040FD2FBC7C}"/>
              </a:ext>
            </a:extLst>
          </p:cNvPr>
          <p:cNvSpPr txBox="1"/>
          <p:nvPr/>
        </p:nvSpPr>
        <p:spPr>
          <a:xfrm>
            <a:off x="4032032" y="810104"/>
            <a:ext cx="4875740" cy="1608133"/>
          </a:xfrm>
          <a:prstGeom prst="rect">
            <a:avLst/>
          </a:prstGeom>
          <a:noFill/>
        </p:spPr>
        <p:txBody>
          <a:bodyPr wrap="square" rtlCol="0">
            <a:spAutoFit/>
          </a:bodyPr>
          <a:lstStyle/>
          <a:p>
            <a:pPr>
              <a:spcAft>
                <a:spcPts val="600"/>
              </a:spcAft>
            </a:pPr>
            <a:r>
              <a:rPr lang="en-GB" sz="1400" dirty="0">
                <a:solidFill>
                  <a:srgbClr val="B50130"/>
                </a:solidFill>
              </a:rPr>
              <a:t>Lifting preparation</a:t>
            </a:r>
          </a:p>
          <a:p>
            <a:pPr marL="285750" indent="-285750">
              <a:spcAft>
                <a:spcPts val="300"/>
              </a:spcAft>
              <a:buFont typeface="Wingdings" panose="05000000000000000000" pitchFamily="2" charset="2"/>
              <a:buChar char="Ø"/>
            </a:pPr>
            <a:r>
              <a:rPr lang="en-GB" sz="1200" dirty="0">
                <a:solidFill>
                  <a:schemeClr val="bg1">
                    <a:lumMod val="85000"/>
                  </a:schemeClr>
                </a:solidFill>
              </a:rPr>
              <a:t>Use min. 5 m slings in each shackle.</a:t>
            </a:r>
          </a:p>
          <a:p>
            <a:pPr marL="285750" indent="-285750">
              <a:spcAft>
                <a:spcPts val="300"/>
              </a:spcAft>
              <a:buFont typeface="Wingdings" panose="05000000000000000000" pitchFamily="2" charset="2"/>
              <a:buChar char="Ø"/>
            </a:pPr>
            <a:r>
              <a:rPr lang="en-GB" sz="1200" dirty="0">
                <a:solidFill>
                  <a:schemeClr val="bg1">
                    <a:lumMod val="85000"/>
                  </a:schemeClr>
                </a:solidFill>
              </a:rPr>
              <a:t>Make sure to place a cardboard on each sling to protect the rooftop.</a:t>
            </a:r>
          </a:p>
          <a:p>
            <a:pPr marL="285750" indent="-285750">
              <a:spcAft>
                <a:spcPts val="300"/>
              </a:spcAft>
              <a:buFont typeface="Wingdings" panose="05000000000000000000" pitchFamily="2" charset="2"/>
              <a:buChar char="Ø"/>
            </a:pPr>
            <a:r>
              <a:rPr lang="en-GB" sz="1200" dirty="0">
                <a:solidFill>
                  <a:schemeClr val="bg1">
                    <a:lumMod val="50000"/>
                  </a:schemeClr>
                </a:solidFill>
              </a:rPr>
              <a:t>The unit must be lifted using spreader bars to prevent the slings from damaging the unit.</a:t>
            </a:r>
          </a:p>
          <a:p>
            <a:pPr marL="285750" indent="-285750">
              <a:spcAft>
                <a:spcPts val="300"/>
              </a:spcAft>
              <a:buFont typeface="Wingdings" panose="05000000000000000000" pitchFamily="2" charset="2"/>
              <a:buChar char="Ø"/>
            </a:pPr>
            <a:r>
              <a:rPr lang="en-GB" sz="1200" dirty="0">
                <a:solidFill>
                  <a:schemeClr val="bg1">
                    <a:lumMod val="50000"/>
                  </a:schemeClr>
                </a:solidFill>
              </a:rPr>
              <a:t>The spreader bars should be equal to the width of the unit.</a:t>
            </a:r>
          </a:p>
        </p:txBody>
      </p:sp>
      <p:pic>
        <p:nvPicPr>
          <p:cNvPr id="11" name="Imagem 10" descr="Forma&#10;&#10;Descrição gerada automaticamente">
            <a:extLst>
              <a:ext uri="{FF2B5EF4-FFF2-40B4-BE49-F238E27FC236}">
                <a16:creationId xmlns:a16="http://schemas.microsoft.com/office/drawing/2014/main" id="{9E7A8866-EC06-4D25-9F08-010DDFB06A58}"/>
              </a:ext>
            </a:extLst>
          </p:cNvPr>
          <p:cNvPicPr>
            <a:picLocks noChangeAspect="1"/>
          </p:cNvPicPr>
          <p:nvPr/>
        </p:nvPicPr>
        <p:blipFill rotWithShape="1">
          <a:blip r:embed="rId4">
            <a:clrChange>
              <a:clrFrom>
                <a:srgbClr val="FFFFFF"/>
              </a:clrFrom>
              <a:clrTo>
                <a:srgbClr val="FFFFFF">
                  <a:alpha val="0"/>
                </a:srgbClr>
              </a:clrTo>
            </a:clrChange>
          </a:blip>
          <a:srcRect b="2731"/>
          <a:stretch/>
        </p:blipFill>
        <p:spPr>
          <a:xfrm>
            <a:off x="4372241" y="2486249"/>
            <a:ext cx="4047860" cy="2154332"/>
          </a:xfrm>
          <a:prstGeom prst="rect">
            <a:avLst/>
          </a:prstGeom>
          <a:ln>
            <a:noFill/>
          </a:ln>
        </p:spPr>
      </p:pic>
      <p:pic>
        <p:nvPicPr>
          <p:cNvPr id="14" name="Imagem 13" descr="Tela de computador com texto preto sobre fundo branco&#10;&#10;Descrição gerada automaticamente com confiança média">
            <a:extLst>
              <a:ext uri="{FF2B5EF4-FFF2-40B4-BE49-F238E27FC236}">
                <a16:creationId xmlns:a16="http://schemas.microsoft.com/office/drawing/2014/main" id="{66094E46-9D10-439F-B6A0-F605741E4E6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7032" y="447351"/>
            <a:ext cx="3771776" cy="4653885"/>
          </a:xfrm>
          <a:prstGeom prst="rect">
            <a:avLst/>
          </a:prstGeom>
        </p:spPr>
      </p:pic>
    </p:spTree>
    <p:extLst>
      <p:ext uri="{BB962C8B-B14F-4D97-AF65-F5344CB8AC3E}">
        <p14:creationId xmlns:p14="http://schemas.microsoft.com/office/powerpoint/2010/main" val="416373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39</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793429" y="1400923"/>
            <a:ext cx="2978472" cy="2416046"/>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en-GB" dirty="0"/>
              <a:t>Gently and progressively put tension on the slings until the unit starts moving.</a:t>
            </a:r>
          </a:p>
          <a:p>
            <a:endParaRPr lang="en-GB" dirty="0"/>
          </a:p>
          <a:p>
            <a:endParaRPr lang="en-GB" dirty="0"/>
          </a:p>
          <a:p>
            <a:endParaRPr lang="en-GB" dirty="0"/>
          </a:p>
          <a:p>
            <a:endParaRPr lang="en-GB" dirty="0"/>
          </a:p>
          <a:p>
            <a:r>
              <a:rPr lang="en-GB" dirty="0">
                <a:solidFill>
                  <a:srgbClr val="B50130"/>
                </a:solidFill>
              </a:rPr>
              <a:t>Make sure to move the unit in horizontal position </a:t>
            </a:r>
          </a:p>
        </p:txBody>
      </p:sp>
      <p:pic>
        <p:nvPicPr>
          <p:cNvPr id="8" name="Gráfico 7" descr="Aviso com preenchimento sólido">
            <a:extLst>
              <a:ext uri="{FF2B5EF4-FFF2-40B4-BE49-F238E27FC236}">
                <a16:creationId xmlns:a16="http://schemas.microsoft.com/office/drawing/2014/main" id="{DE4C874E-7871-4342-8041-19FB928607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2335" y="2822080"/>
            <a:ext cx="500660" cy="500660"/>
          </a:xfrm>
          <a:prstGeom prst="rect">
            <a:avLst/>
          </a:prstGeom>
        </p:spPr>
      </p:pic>
      <p:pic>
        <p:nvPicPr>
          <p:cNvPr id="6" name="Imagem 5" descr="Imagem de vídeo game&#10;&#10;Descrição gerada automaticamente com confiança média">
            <a:extLst>
              <a:ext uri="{FF2B5EF4-FFF2-40B4-BE49-F238E27FC236}">
                <a16:creationId xmlns:a16="http://schemas.microsoft.com/office/drawing/2014/main" id="{38454A23-8431-4B15-839C-A0B70414B4FC}"/>
              </a:ext>
            </a:extLst>
          </p:cNvPr>
          <p:cNvPicPr>
            <a:picLocks noChangeAspect="1"/>
          </p:cNvPicPr>
          <p:nvPr/>
        </p:nvPicPr>
        <p:blipFill rotWithShape="1">
          <a:blip r:embed="rId5">
            <a:clrChange>
              <a:clrFrom>
                <a:srgbClr val="FFFFFF"/>
              </a:clrFrom>
              <a:clrTo>
                <a:srgbClr val="FFFFFF">
                  <a:alpha val="0"/>
                </a:srgbClr>
              </a:clrTo>
            </a:clrChange>
          </a:blip>
          <a:srcRect b="2025"/>
          <a:stretch/>
        </p:blipFill>
        <p:spPr>
          <a:xfrm>
            <a:off x="4472223" y="498426"/>
            <a:ext cx="3521158" cy="4645074"/>
          </a:xfrm>
          <a:prstGeom prst="rect">
            <a:avLst/>
          </a:prstGeom>
        </p:spPr>
      </p:pic>
    </p:spTree>
    <p:extLst>
      <p:ext uri="{BB962C8B-B14F-4D97-AF65-F5344CB8AC3E}">
        <p14:creationId xmlns:p14="http://schemas.microsoft.com/office/powerpoint/2010/main" val="410482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rma Livre: Forma 29">
            <a:extLst>
              <a:ext uri="{FF2B5EF4-FFF2-40B4-BE49-F238E27FC236}">
                <a16:creationId xmlns:a16="http://schemas.microsoft.com/office/drawing/2014/main" id="{09A3FD0A-0277-4B87-A27E-D5ED10DA3CEE}"/>
              </a:ext>
            </a:extLst>
          </p:cNvPr>
          <p:cNvSpPr/>
          <p:nvPr/>
        </p:nvSpPr>
        <p:spPr>
          <a:xfrm>
            <a:off x="3297780" y="3125043"/>
            <a:ext cx="1381125" cy="944880"/>
          </a:xfrm>
          <a:custGeom>
            <a:avLst/>
            <a:gdLst>
              <a:gd name="connsiteX0" fmla="*/ 0 w 1381125"/>
              <a:gd name="connsiteY0" fmla="*/ 335280 h 944880"/>
              <a:gd name="connsiteX1" fmla="*/ 1381125 w 1381125"/>
              <a:gd name="connsiteY1" fmla="*/ 944880 h 944880"/>
              <a:gd name="connsiteX2" fmla="*/ 1381125 w 1381125"/>
              <a:gd name="connsiteY2" fmla="*/ 611505 h 944880"/>
              <a:gd name="connsiteX3" fmla="*/ 1905 w 1381125"/>
              <a:gd name="connsiteY3" fmla="*/ 0 h 944880"/>
              <a:gd name="connsiteX4" fmla="*/ 0 w 1381125"/>
              <a:gd name="connsiteY4" fmla="*/ 33528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944880">
                <a:moveTo>
                  <a:pt x="0" y="335280"/>
                </a:moveTo>
                <a:lnTo>
                  <a:pt x="1381125" y="944880"/>
                </a:lnTo>
                <a:lnTo>
                  <a:pt x="1381125" y="611505"/>
                </a:lnTo>
                <a:lnTo>
                  <a:pt x="1905" y="0"/>
                </a:lnTo>
                <a:lnTo>
                  <a:pt x="0" y="335280"/>
                </a:lnTo>
                <a:close/>
              </a:path>
            </a:pathLst>
          </a:custGeom>
          <a:noFill/>
          <a:ln w="12700" cap="rnd">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agem 6" descr="Em preto e branco&#10;&#10;Descrição gerada automaticamente com confiança média">
            <a:extLst>
              <a:ext uri="{FF2B5EF4-FFF2-40B4-BE49-F238E27FC236}">
                <a16:creationId xmlns:a16="http://schemas.microsoft.com/office/drawing/2014/main" id="{0B9F0DE9-814E-42DE-8F5C-02044874D05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25330" y="921141"/>
            <a:ext cx="4034943" cy="4034943"/>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4</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105434" y="714684"/>
            <a:ext cx="2526910" cy="1031051"/>
          </a:xfrm>
          <a:prstGeom prst="rect">
            <a:avLst/>
          </a:prstGeom>
          <a:noFill/>
        </p:spPr>
        <p:txBody>
          <a:bodyPr wrap="square" rtlCol="0">
            <a:spAutoFit/>
          </a:bodyPr>
          <a:lstStyle/>
          <a:p>
            <a:pPr>
              <a:spcAft>
                <a:spcPts val="600"/>
              </a:spcAft>
            </a:pPr>
            <a:r>
              <a:rPr lang="en-US" sz="1400" dirty="0">
                <a:solidFill>
                  <a:schemeClr val="bg1">
                    <a:lumMod val="50000"/>
                  </a:schemeClr>
                </a:solidFill>
              </a:rPr>
              <a:t>Make sure to attach the lifting hooks on the correct position.</a:t>
            </a:r>
          </a:p>
          <a:p>
            <a:pPr>
              <a:spcAft>
                <a:spcPts val="600"/>
              </a:spcAft>
            </a:pPr>
            <a:r>
              <a:rPr lang="en-US" sz="1400" dirty="0">
                <a:solidFill>
                  <a:schemeClr val="bg1">
                    <a:lumMod val="50000"/>
                  </a:schemeClr>
                </a:solidFill>
              </a:rPr>
              <a:t>The roof curb has </a:t>
            </a:r>
            <a:r>
              <a:rPr lang="en-US" sz="1400" dirty="0">
                <a:solidFill>
                  <a:srgbClr val="B50130"/>
                </a:solidFill>
              </a:rPr>
              <a:t>4 lifting lugs</a:t>
            </a:r>
            <a:r>
              <a:rPr lang="en-US" sz="1400" dirty="0">
                <a:solidFill>
                  <a:schemeClr val="bg1">
                    <a:lumMod val="50000"/>
                  </a:schemeClr>
                </a:solidFill>
              </a:rPr>
              <a:t>, one on each corner.</a:t>
            </a:r>
          </a:p>
        </p:txBody>
      </p:sp>
      <p:cxnSp>
        <p:nvCxnSpPr>
          <p:cNvPr id="28" name="Conector: Angulado 27">
            <a:extLst>
              <a:ext uri="{FF2B5EF4-FFF2-40B4-BE49-F238E27FC236}">
                <a16:creationId xmlns:a16="http://schemas.microsoft.com/office/drawing/2014/main" id="{0643D62E-AB91-48C7-BEDF-BAFC2EF5F0D2}"/>
              </a:ext>
            </a:extLst>
          </p:cNvPr>
          <p:cNvCxnSpPr>
            <a:cxnSpLocks/>
            <a:endCxn id="11" idx="1"/>
          </p:cNvCxnSpPr>
          <p:nvPr/>
        </p:nvCxnSpPr>
        <p:spPr>
          <a:xfrm rot="5400000" flipH="1" flipV="1">
            <a:off x="3732607" y="1958617"/>
            <a:ext cx="1624736" cy="1256590"/>
          </a:xfrm>
          <a:prstGeom prst="bentConnector2">
            <a:avLst/>
          </a:prstGeom>
          <a:ln w="12700" cap="rnd">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52" name="Conector reto 51">
            <a:extLst>
              <a:ext uri="{FF2B5EF4-FFF2-40B4-BE49-F238E27FC236}">
                <a16:creationId xmlns:a16="http://schemas.microsoft.com/office/drawing/2014/main" id="{3C6DC8F5-00B0-4B33-857F-16E7DC055D67}"/>
              </a:ext>
            </a:extLst>
          </p:cNvPr>
          <p:cNvCxnSpPr>
            <a:cxnSpLocks/>
          </p:cNvCxnSpPr>
          <p:nvPr/>
        </p:nvCxnSpPr>
        <p:spPr>
          <a:xfrm>
            <a:off x="1759698" y="4833620"/>
            <a:ext cx="3165362" cy="0"/>
          </a:xfrm>
          <a:prstGeom prst="line">
            <a:avLst/>
          </a:prstGeom>
          <a:noFill/>
          <a:ln w="12700" cap="rnd">
            <a:solidFill>
              <a:srgbClr val="B50130"/>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Conector reto 53">
            <a:extLst>
              <a:ext uri="{FF2B5EF4-FFF2-40B4-BE49-F238E27FC236}">
                <a16:creationId xmlns:a16="http://schemas.microsoft.com/office/drawing/2014/main" id="{696CE16B-6D21-4A60-8C77-F396507092DC}"/>
              </a:ext>
            </a:extLst>
          </p:cNvPr>
          <p:cNvCxnSpPr>
            <a:cxnSpLocks/>
            <a:stCxn id="5" idx="1"/>
          </p:cNvCxnSpPr>
          <p:nvPr/>
        </p:nvCxnSpPr>
        <p:spPr>
          <a:xfrm flipH="1">
            <a:off x="4925060" y="3827817"/>
            <a:ext cx="248211" cy="0"/>
          </a:xfrm>
          <a:prstGeom prst="line">
            <a:avLst/>
          </a:prstGeom>
          <a:noFill/>
          <a:ln w="12700" cap="rnd">
            <a:solidFill>
              <a:srgbClr val="B50130"/>
            </a:solidFill>
          </a:ln>
        </p:spPr>
        <p:style>
          <a:lnRef idx="2">
            <a:schemeClr val="accent1">
              <a:shade val="50000"/>
            </a:schemeClr>
          </a:lnRef>
          <a:fillRef idx="1">
            <a:schemeClr val="accent1"/>
          </a:fillRef>
          <a:effectRef idx="0">
            <a:schemeClr val="accent1"/>
          </a:effectRef>
          <a:fontRef idx="minor">
            <a:schemeClr val="lt1"/>
          </a:fontRef>
        </p:style>
      </p:cxnSp>
      <p:cxnSp>
        <p:nvCxnSpPr>
          <p:cNvPr id="58" name="Conector reto 57">
            <a:extLst>
              <a:ext uri="{FF2B5EF4-FFF2-40B4-BE49-F238E27FC236}">
                <a16:creationId xmlns:a16="http://schemas.microsoft.com/office/drawing/2014/main" id="{A8CD6E24-F6CF-45A6-AA48-86FEEF3A77A8}"/>
              </a:ext>
            </a:extLst>
          </p:cNvPr>
          <p:cNvCxnSpPr>
            <a:cxnSpLocks/>
          </p:cNvCxnSpPr>
          <p:nvPr/>
        </p:nvCxnSpPr>
        <p:spPr>
          <a:xfrm flipV="1">
            <a:off x="4925060" y="3827817"/>
            <a:ext cx="0" cy="1005803"/>
          </a:xfrm>
          <a:prstGeom prst="line">
            <a:avLst/>
          </a:prstGeom>
          <a:noFill/>
          <a:ln w="12700" cap="rnd">
            <a:solidFill>
              <a:srgbClr val="B50130"/>
            </a:solidFill>
          </a:ln>
        </p:spPr>
        <p:style>
          <a:lnRef idx="2">
            <a:schemeClr val="accent1">
              <a:shade val="50000"/>
            </a:schemeClr>
          </a:lnRef>
          <a:fillRef idx="1">
            <a:schemeClr val="accent1"/>
          </a:fillRef>
          <a:effectRef idx="0">
            <a:schemeClr val="accent1"/>
          </a:effectRef>
          <a:fontRef idx="minor">
            <a:schemeClr val="lt1"/>
          </a:fontRef>
        </p:style>
      </p:cxnSp>
      <p:sp>
        <p:nvSpPr>
          <p:cNvPr id="19" name="Forma Livre: Forma 18">
            <a:extLst>
              <a:ext uri="{FF2B5EF4-FFF2-40B4-BE49-F238E27FC236}">
                <a16:creationId xmlns:a16="http://schemas.microsoft.com/office/drawing/2014/main" id="{669F7899-A8B9-4425-9549-E35822BC477B}"/>
              </a:ext>
            </a:extLst>
          </p:cNvPr>
          <p:cNvSpPr/>
          <p:nvPr/>
        </p:nvSpPr>
        <p:spPr>
          <a:xfrm>
            <a:off x="1093470" y="3499485"/>
            <a:ext cx="1381125" cy="944880"/>
          </a:xfrm>
          <a:custGeom>
            <a:avLst/>
            <a:gdLst>
              <a:gd name="connsiteX0" fmla="*/ 0 w 1381125"/>
              <a:gd name="connsiteY0" fmla="*/ 335280 h 944880"/>
              <a:gd name="connsiteX1" fmla="*/ 1381125 w 1381125"/>
              <a:gd name="connsiteY1" fmla="*/ 944880 h 944880"/>
              <a:gd name="connsiteX2" fmla="*/ 1381125 w 1381125"/>
              <a:gd name="connsiteY2" fmla="*/ 611505 h 944880"/>
              <a:gd name="connsiteX3" fmla="*/ 1905 w 1381125"/>
              <a:gd name="connsiteY3" fmla="*/ 0 h 944880"/>
              <a:gd name="connsiteX4" fmla="*/ 0 w 1381125"/>
              <a:gd name="connsiteY4" fmla="*/ 33528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944880">
                <a:moveTo>
                  <a:pt x="0" y="335280"/>
                </a:moveTo>
                <a:lnTo>
                  <a:pt x="1381125" y="944880"/>
                </a:lnTo>
                <a:lnTo>
                  <a:pt x="1381125" y="611505"/>
                </a:lnTo>
                <a:lnTo>
                  <a:pt x="1905" y="0"/>
                </a:lnTo>
                <a:lnTo>
                  <a:pt x="0" y="335280"/>
                </a:lnTo>
                <a:close/>
              </a:path>
            </a:pathLst>
          </a:custGeom>
          <a:noFill/>
          <a:ln w="12700" cap="rnd">
            <a:solidFill>
              <a:srgbClr val="B501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Conector reto 33">
            <a:extLst>
              <a:ext uri="{FF2B5EF4-FFF2-40B4-BE49-F238E27FC236}">
                <a16:creationId xmlns:a16="http://schemas.microsoft.com/office/drawing/2014/main" id="{767FE03C-9771-47C8-8A74-F3A8BA819BE4}"/>
              </a:ext>
            </a:extLst>
          </p:cNvPr>
          <p:cNvCxnSpPr>
            <a:cxnSpLocks/>
          </p:cNvCxnSpPr>
          <p:nvPr/>
        </p:nvCxnSpPr>
        <p:spPr>
          <a:xfrm flipV="1">
            <a:off x="1759698" y="4130040"/>
            <a:ext cx="0" cy="703581"/>
          </a:xfrm>
          <a:prstGeom prst="line">
            <a:avLst/>
          </a:prstGeom>
          <a:noFill/>
          <a:ln w="12700" cap="rnd">
            <a:solidFill>
              <a:srgbClr val="B50130"/>
            </a:solidFill>
          </a:ln>
        </p:spPr>
        <p:style>
          <a:lnRef idx="2">
            <a:schemeClr val="accent1">
              <a:shade val="50000"/>
            </a:schemeClr>
          </a:lnRef>
          <a:fillRef idx="1">
            <a:schemeClr val="accent1"/>
          </a:fillRef>
          <a:effectRef idx="0">
            <a:schemeClr val="accent1"/>
          </a:effectRef>
          <a:fontRef idx="minor">
            <a:schemeClr val="lt1"/>
          </a:fontRef>
        </p:style>
      </p:cxnSp>
      <p:pic>
        <p:nvPicPr>
          <p:cNvPr id="5" name="Imagem 4" descr="Diagrama&#10;&#10;Descrição gerada automaticamente com confiança baixa">
            <a:extLst>
              <a:ext uri="{FF2B5EF4-FFF2-40B4-BE49-F238E27FC236}">
                <a16:creationId xmlns:a16="http://schemas.microsoft.com/office/drawing/2014/main" id="{547A5376-5CCC-4247-ACAE-6A250A07C54C}"/>
              </a:ext>
            </a:extLst>
          </p:cNvPr>
          <p:cNvPicPr>
            <a:picLocks noChangeAspect="1"/>
          </p:cNvPicPr>
          <p:nvPr/>
        </p:nvPicPr>
        <p:blipFill rotWithShape="1">
          <a:blip r:embed="rId3"/>
          <a:srcRect b="1733"/>
          <a:stretch/>
        </p:blipFill>
        <p:spPr>
          <a:xfrm>
            <a:off x="5173271" y="2938613"/>
            <a:ext cx="3590378" cy="1778408"/>
          </a:xfrm>
          <a:prstGeom prst="rect">
            <a:avLst/>
          </a:prstGeom>
          <a:ln w="12700">
            <a:solidFill>
              <a:srgbClr val="B50130"/>
            </a:solidFill>
          </a:ln>
        </p:spPr>
      </p:pic>
      <p:pic>
        <p:nvPicPr>
          <p:cNvPr id="11" name="Imagem 10" descr="Diagrama, Desenho técnico&#10;&#10;Descrição gerada automaticamente">
            <a:extLst>
              <a:ext uri="{FF2B5EF4-FFF2-40B4-BE49-F238E27FC236}">
                <a16:creationId xmlns:a16="http://schemas.microsoft.com/office/drawing/2014/main" id="{661BF98B-F4FC-400D-BB85-7449608BB8C7}"/>
              </a:ext>
            </a:extLst>
          </p:cNvPr>
          <p:cNvPicPr>
            <a:picLocks noChangeAspect="1"/>
          </p:cNvPicPr>
          <p:nvPr/>
        </p:nvPicPr>
        <p:blipFill>
          <a:blip r:embed="rId4"/>
          <a:stretch>
            <a:fillRect/>
          </a:stretch>
        </p:blipFill>
        <p:spPr>
          <a:xfrm>
            <a:off x="5173270" y="802549"/>
            <a:ext cx="3585934" cy="1943989"/>
          </a:xfrm>
          <a:prstGeom prst="rect">
            <a:avLst/>
          </a:prstGeom>
          <a:ln w="12700">
            <a:solidFill>
              <a:srgbClr val="B50130"/>
            </a:solidFill>
          </a:ln>
        </p:spPr>
      </p:pic>
    </p:spTree>
    <p:extLst>
      <p:ext uri="{BB962C8B-B14F-4D97-AF65-F5344CB8AC3E}">
        <p14:creationId xmlns:p14="http://schemas.microsoft.com/office/powerpoint/2010/main" val="345703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40</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270462" y="1021052"/>
            <a:ext cx="3394758" cy="2339102"/>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en-GB" dirty="0"/>
              <a:t>Move the unit to where it will be installed.</a:t>
            </a:r>
          </a:p>
          <a:p>
            <a:pPr algn="l"/>
            <a:endParaRPr lang="en-GB" dirty="0"/>
          </a:p>
          <a:p>
            <a:pPr marL="285750" indent="-285750" algn="l">
              <a:buFont typeface="Wingdings" panose="05000000000000000000" pitchFamily="2" charset="2"/>
              <a:buChar char="Ø"/>
            </a:pPr>
            <a:r>
              <a:rPr lang="en-GB" dirty="0"/>
              <a:t>The crane operator and installer are on the roof and guiding the crane driver who has limited visibility.</a:t>
            </a:r>
          </a:p>
          <a:p>
            <a:pPr marL="285750" indent="-285750" algn="l">
              <a:buFont typeface="Wingdings" panose="05000000000000000000" pitchFamily="2" charset="2"/>
              <a:buChar char="Ø"/>
            </a:pPr>
            <a:endParaRPr lang="en-GB" dirty="0"/>
          </a:p>
          <a:p>
            <a:pPr marL="285750" indent="-285750" algn="l">
              <a:buFont typeface="Wingdings" panose="05000000000000000000" pitchFamily="2" charset="2"/>
              <a:buChar char="Ø"/>
            </a:pPr>
            <a:r>
              <a:rPr lang="en-GB" dirty="0"/>
              <a:t>Suction cup handles must be used to handle the unit and position it on the roof curb.</a:t>
            </a:r>
          </a:p>
        </p:txBody>
      </p:sp>
      <p:pic>
        <p:nvPicPr>
          <p:cNvPr id="1026" name="Picture 2" descr="Heavy Duty Aluminum Suction Cup Plate Double Handle Professional Glass  Puller/Lifter/Gripper Hand Tool Opening Pry Suction Cup|opening pry|pry  openingopen repair - AliExpress">
            <a:extLst>
              <a:ext uri="{FF2B5EF4-FFF2-40B4-BE49-F238E27FC236}">
                <a16:creationId xmlns:a16="http://schemas.microsoft.com/office/drawing/2014/main" id="{B4FCEB60-64D2-4FCD-B774-FE8AF73E2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058" y="3084198"/>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descr="Imagem de vídeo game&#10;&#10;Descrição gerada automaticamente com confiança média">
            <a:extLst>
              <a:ext uri="{FF2B5EF4-FFF2-40B4-BE49-F238E27FC236}">
                <a16:creationId xmlns:a16="http://schemas.microsoft.com/office/drawing/2014/main" id="{BCC41381-60A3-42D6-ADFB-9630955844DB}"/>
              </a:ext>
            </a:extLst>
          </p:cNvPr>
          <p:cNvPicPr>
            <a:picLocks noChangeAspect="1"/>
          </p:cNvPicPr>
          <p:nvPr/>
        </p:nvPicPr>
        <p:blipFill rotWithShape="1">
          <a:blip r:embed="rId4">
            <a:clrChange>
              <a:clrFrom>
                <a:srgbClr val="FFFFFF"/>
              </a:clrFrom>
              <a:clrTo>
                <a:srgbClr val="FFFFFF">
                  <a:alpha val="0"/>
                </a:srgbClr>
              </a:clrTo>
            </a:clrChange>
          </a:blip>
          <a:srcRect b="3718"/>
          <a:stretch/>
        </p:blipFill>
        <p:spPr>
          <a:xfrm>
            <a:off x="3670228" y="548639"/>
            <a:ext cx="5006121" cy="4594861"/>
          </a:xfrm>
          <a:prstGeom prst="rect">
            <a:avLst/>
          </a:prstGeom>
        </p:spPr>
      </p:pic>
    </p:spTree>
    <p:extLst>
      <p:ext uri="{BB962C8B-B14F-4D97-AF65-F5344CB8AC3E}">
        <p14:creationId xmlns:p14="http://schemas.microsoft.com/office/powerpoint/2010/main" val="116127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bolo, grande, navio, mesa&#10;&#10;Descrição gerada automaticamente">
            <a:extLst>
              <a:ext uri="{FF2B5EF4-FFF2-40B4-BE49-F238E27FC236}">
                <a16:creationId xmlns:a16="http://schemas.microsoft.com/office/drawing/2014/main" id="{6D66AD01-254D-4AF3-847B-22668EC36231}"/>
              </a:ext>
            </a:extLst>
          </p:cNvPr>
          <p:cNvPicPr>
            <a:picLocks noChangeAspect="1"/>
          </p:cNvPicPr>
          <p:nvPr/>
        </p:nvPicPr>
        <p:blipFill rotWithShape="1">
          <a:blip r:embed="rId3"/>
          <a:srcRect l="6457" t="56765" r="8722"/>
          <a:stretch/>
        </p:blipFill>
        <p:spPr>
          <a:xfrm>
            <a:off x="3988192" y="797179"/>
            <a:ext cx="4992786" cy="2846354"/>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41</a:t>
            </a:fld>
            <a:r>
              <a:rPr lang="en-US"/>
              <a:t> |</a:t>
            </a:r>
            <a:endParaRPr lang="fr-FR" dirty="0"/>
          </a:p>
        </p:txBody>
      </p:sp>
      <p:sp>
        <p:nvSpPr>
          <p:cNvPr id="14" name="Retângulo 13">
            <a:extLst>
              <a:ext uri="{FF2B5EF4-FFF2-40B4-BE49-F238E27FC236}">
                <a16:creationId xmlns:a16="http://schemas.microsoft.com/office/drawing/2014/main" id="{4ADF9F77-72A3-4BC6-90E7-3288FA7698AB}"/>
              </a:ext>
            </a:extLst>
          </p:cNvPr>
          <p:cNvSpPr/>
          <p:nvPr/>
        </p:nvSpPr>
        <p:spPr>
          <a:xfrm>
            <a:off x="4437887" y="2677437"/>
            <a:ext cx="615697" cy="548364"/>
          </a:xfrm>
          <a:prstGeom prst="rect">
            <a:avLst/>
          </a:prstGeom>
          <a:noFill/>
          <a:ln w="1270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ector: Angulado 14">
            <a:extLst>
              <a:ext uri="{FF2B5EF4-FFF2-40B4-BE49-F238E27FC236}">
                <a16:creationId xmlns:a16="http://schemas.microsoft.com/office/drawing/2014/main" id="{5864F819-1047-4478-A4B3-681E35A95BA9}"/>
              </a:ext>
            </a:extLst>
          </p:cNvPr>
          <p:cNvCxnSpPr>
            <a:cxnSpLocks/>
            <a:stCxn id="14" idx="1"/>
            <a:endCxn id="6" idx="3"/>
          </p:cNvCxnSpPr>
          <p:nvPr/>
        </p:nvCxnSpPr>
        <p:spPr>
          <a:xfrm rot="10800000" flipV="1">
            <a:off x="3572141" y="2951619"/>
            <a:ext cx="865746" cy="285886"/>
          </a:xfrm>
          <a:prstGeom prst="bentConnector3">
            <a:avLst>
              <a:gd name="adj1" fmla="val 76053"/>
            </a:avLst>
          </a:prstGeom>
          <a:noFill/>
          <a:ln w="12700">
            <a:solidFill>
              <a:srgbClr val="8000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9" name="CaixaDeTexto 18">
            <a:extLst>
              <a:ext uri="{FF2B5EF4-FFF2-40B4-BE49-F238E27FC236}">
                <a16:creationId xmlns:a16="http://schemas.microsoft.com/office/drawing/2014/main" id="{8A79F76E-61EC-4408-AD47-42C9D9214C62}"/>
              </a:ext>
            </a:extLst>
          </p:cNvPr>
          <p:cNvSpPr txBox="1"/>
          <p:nvPr/>
        </p:nvSpPr>
        <p:spPr>
          <a:xfrm>
            <a:off x="302960" y="921486"/>
            <a:ext cx="3323606" cy="738664"/>
          </a:xfrm>
          <a:prstGeom prst="rect">
            <a:avLst/>
          </a:prstGeom>
          <a:noFill/>
        </p:spPr>
        <p:txBody>
          <a:bodyPr wrap="square" rtlCol="0">
            <a:spAutoFit/>
          </a:bodyPr>
          <a:lstStyle/>
          <a:p>
            <a:pPr algn="ctr">
              <a:spcAft>
                <a:spcPts val="600"/>
              </a:spcAft>
            </a:pPr>
            <a:r>
              <a:rPr lang="en-GB" sz="1400" dirty="0">
                <a:solidFill>
                  <a:schemeClr val="bg1">
                    <a:lumMod val="50000"/>
                  </a:schemeClr>
                </a:solidFill>
              </a:rPr>
              <a:t>Pull the wiring harness (</a:t>
            </a:r>
            <a:r>
              <a:rPr lang="en-GB" sz="1400" dirty="0">
                <a:solidFill>
                  <a:srgbClr val="B50130"/>
                </a:solidFill>
              </a:rPr>
              <a:t>power supply and communication wires</a:t>
            </a:r>
            <a:r>
              <a:rPr lang="en-GB" sz="1400" dirty="0">
                <a:solidFill>
                  <a:schemeClr val="bg1">
                    <a:lumMod val="50000"/>
                  </a:schemeClr>
                </a:solidFill>
              </a:rPr>
              <a:t>) through the rooftop base.</a:t>
            </a:r>
          </a:p>
        </p:txBody>
      </p:sp>
      <p:pic>
        <p:nvPicPr>
          <p:cNvPr id="6" name="Imagem 5" descr="Diagrama, Desenho técnico&#10;&#10;Descrição gerada automaticamente com confiança média">
            <a:extLst>
              <a:ext uri="{FF2B5EF4-FFF2-40B4-BE49-F238E27FC236}">
                <a16:creationId xmlns:a16="http://schemas.microsoft.com/office/drawing/2014/main" id="{0BCE03F1-C589-4BDF-BD14-F702E6651156}"/>
              </a:ext>
            </a:extLst>
          </p:cNvPr>
          <p:cNvPicPr>
            <a:picLocks noChangeAspect="1"/>
          </p:cNvPicPr>
          <p:nvPr/>
        </p:nvPicPr>
        <p:blipFill rotWithShape="1">
          <a:blip r:embed="rId4"/>
          <a:srcRect l="31534"/>
          <a:stretch/>
        </p:blipFill>
        <p:spPr>
          <a:xfrm>
            <a:off x="357385" y="1887769"/>
            <a:ext cx="3214756" cy="2699471"/>
          </a:xfrm>
          <a:prstGeom prst="rect">
            <a:avLst/>
          </a:prstGeom>
          <a:ln w="12700">
            <a:solidFill>
              <a:srgbClr val="800000"/>
            </a:solidFill>
          </a:ln>
        </p:spPr>
      </p:pic>
    </p:spTree>
    <p:extLst>
      <p:ext uri="{BB962C8B-B14F-4D97-AF65-F5344CB8AC3E}">
        <p14:creationId xmlns:p14="http://schemas.microsoft.com/office/powerpoint/2010/main" val="32597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42</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272901" y="1256005"/>
            <a:ext cx="3321394" cy="263149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en-GB" dirty="0"/>
              <a:t>Carefully position the unit above the roof curb and remove the lifting cables and shackles.</a:t>
            </a:r>
          </a:p>
          <a:p>
            <a:endParaRPr lang="en-GB" dirty="0"/>
          </a:p>
          <a:p>
            <a:endParaRPr lang="en-GB" dirty="0"/>
          </a:p>
          <a:p>
            <a:endParaRPr lang="en-GB" dirty="0"/>
          </a:p>
          <a:p>
            <a:endParaRPr lang="en-GB" dirty="0"/>
          </a:p>
          <a:p>
            <a:r>
              <a:rPr lang="en-GB" dirty="0">
                <a:solidFill>
                  <a:srgbClr val="B50130"/>
                </a:solidFill>
              </a:rPr>
              <a:t>Make sure the load is evenly distributed when positioning the rooftop above the roof curb. </a:t>
            </a:r>
          </a:p>
        </p:txBody>
      </p:sp>
      <p:pic>
        <p:nvPicPr>
          <p:cNvPr id="12" name="Gráfico 11" descr="Aviso com preenchimento sólido">
            <a:extLst>
              <a:ext uri="{FF2B5EF4-FFF2-40B4-BE49-F238E27FC236}">
                <a16:creationId xmlns:a16="http://schemas.microsoft.com/office/drawing/2014/main" id="{21556024-2BC4-4B5D-942B-A89584F57C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3268" y="2641260"/>
            <a:ext cx="500660" cy="500660"/>
          </a:xfrm>
          <a:prstGeom prst="rect">
            <a:avLst/>
          </a:prstGeom>
        </p:spPr>
      </p:pic>
      <p:pic>
        <p:nvPicPr>
          <p:cNvPr id="6" name="Imagem 5" descr="Uma imagem contendo balança, barco, grande, água&#10;&#10;Descrição gerada automaticamente">
            <a:extLst>
              <a:ext uri="{FF2B5EF4-FFF2-40B4-BE49-F238E27FC236}">
                <a16:creationId xmlns:a16="http://schemas.microsoft.com/office/drawing/2014/main" id="{EC78A608-F19F-4726-8FA2-68D7FCF51E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502855" y="500709"/>
            <a:ext cx="5549705" cy="4482454"/>
          </a:xfrm>
          <a:prstGeom prst="rect">
            <a:avLst/>
          </a:prstGeom>
        </p:spPr>
      </p:pic>
    </p:spTree>
    <p:extLst>
      <p:ext uri="{BB962C8B-B14F-4D97-AF65-F5344CB8AC3E}">
        <p14:creationId xmlns:p14="http://schemas.microsoft.com/office/powerpoint/2010/main" val="87022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Uma imagem contendo Diagrama&#10;&#10;Descrição gerada automaticamente">
            <a:extLst>
              <a:ext uri="{FF2B5EF4-FFF2-40B4-BE49-F238E27FC236}">
                <a16:creationId xmlns:a16="http://schemas.microsoft.com/office/drawing/2014/main" id="{4F4A9555-4142-4EB1-B962-F8044D34EDB5}"/>
              </a:ext>
            </a:extLst>
          </p:cNvPr>
          <p:cNvPicPr>
            <a:picLocks noChangeAspect="1"/>
          </p:cNvPicPr>
          <p:nvPr/>
        </p:nvPicPr>
        <p:blipFill rotWithShape="1">
          <a:blip r:embed="rId3">
            <a:clrChange>
              <a:clrFrom>
                <a:srgbClr val="FFFFFF"/>
              </a:clrFrom>
              <a:clrTo>
                <a:srgbClr val="FFFFFF">
                  <a:alpha val="0"/>
                </a:srgbClr>
              </a:clrTo>
            </a:clrChange>
          </a:blip>
          <a:srcRect l="27004" r="22330" b="23081"/>
          <a:stretch/>
        </p:blipFill>
        <p:spPr>
          <a:xfrm>
            <a:off x="6177781" y="2571750"/>
            <a:ext cx="2720872" cy="1789687"/>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43</a:t>
            </a:fld>
            <a:r>
              <a:rPr lang="en-US"/>
              <a:t> |</a:t>
            </a:r>
            <a:endParaRPr lang="fr-FR" dirty="0"/>
          </a:p>
        </p:txBody>
      </p:sp>
      <p:pic>
        <p:nvPicPr>
          <p:cNvPr id="5" name="Imagem 4" descr="Uma imagem contendo Diagrama&#10;&#10;Descrição gerada automaticamente">
            <a:extLst>
              <a:ext uri="{FF2B5EF4-FFF2-40B4-BE49-F238E27FC236}">
                <a16:creationId xmlns:a16="http://schemas.microsoft.com/office/drawing/2014/main" id="{31E2C0E3-9FAD-438C-9D6F-ACF8044E9AB7}"/>
              </a:ext>
            </a:extLst>
          </p:cNvPr>
          <p:cNvPicPr>
            <a:picLocks noChangeAspect="1"/>
          </p:cNvPicPr>
          <p:nvPr/>
        </p:nvPicPr>
        <p:blipFill rotWithShape="1">
          <a:blip r:embed="rId4">
            <a:clrChange>
              <a:clrFrom>
                <a:srgbClr val="FFFFFF"/>
              </a:clrFrom>
              <a:clrTo>
                <a:srgbClr val="FFFFFF">
                  <a:alpha val="0"/>
                </a:srgbClr>
              </a:clrTo>
            </a:clrChange>
          </a:blip>
          <a:srcRect l="27287" r="22047" b="23346"/>
          <a:stretch/>
        </p:blipFill>
        <p:spPr>
          <a:xfrm>
            <a:off x="245346" y="1990833"/>
            <a:ext cx="2720871" cy="1789687"/>
          </a:xfrm>
          <a:prstGeom prst="rect">
            <a:avLst/>
          </a:prstGeom>
          <a:ln w="12700">
            <a:solidFill>
              <a:srgbClr val="B50130"/>
            </a:solidFill>
          </a:ln>
        </p:spPr>
      </p:pic>
      <p:pic>
        <p:nvPicPr>
          <p:cNvPr id="8" name="Imagem 7" descr="Uma imagem contendo Diagrama&#10;&#10;Descrição gerada automaticamente">
            <a:extLst>
              <a:ext uri="{FF2B5EF4-FFF2-40B4-BE49-F238E27FC236}">
                <a16:creationId xmlns:a16="http://schemas.microsoft.com/office/drawing/2014/main" id="{7258AFB3-B41D-42C6-B57B-30E0251006D0}"/>
              </a:ext>
            </a:extLst>
          </p:cNvPr>
          <p:cNvPicPr>
            <a:picLocks noChangeAspect="1"/>
          </p:cNvPicPr>
          <p:nvPr/>
        </p:nvPicPr>
        <p:blipFill rotWithShape="1">
          <a:blip r:embed="rId5">
            <a:clrChange>
              <a:clrFrom>
                <a:srgbClr val="FFFFFF"/>
              </a:clrFrom>
              <a:clrTo>
                <a:srgbClr val="FFFFFF">
                  <a:alpha val="0"/>
                </a:srgbClr>
              </a:clrTo>
            </a:clrChange>
          </a:blip>
          <a:srcRect l="27073" r="22260" b="22389"/>
          <a:stretch/>
        </p:blipFill>
        <p:spPr>
          <a:xfrm>
            <a:off x="3211563" y="2281291"/>
            <a:ext cx="2720872" cy="1789687"/>
          </a:xfrm>
          <a:prstGeom prst="rect">
            <a:avLst/>
          </a:prstGeom>
          <a:ln w="12700">
            <a:solidFill>
              <a:srgbClr val="B50130"/>
            </a:solidFill>
          </a:ln>
        </p:spPr>
      </p:pic>
      <p:sp>
        <p:nvSpPr>
          <p:cNvPr id="17" name="CaixaDeTexto 16">
            <a:extLst>
              <a:ext uri="{FF2B5EF4-FFF2-40B4-BE49-F238E27FC236}">
                <a16:creationId xmlns:a16="http://schemas.microsoft.com/office/drawing/2014/main" id="{9AD7FE1E-9D11-4A84-BE94-280DF3DAF7BD}"/>
              </a:ext>
            </a:extLst>
          </p:cNvPr>
          <p:cNvSpPr txBox="1"/>
          <p:nvPr/>
        </p:nvSpPr>
        <p:spPr>
          <a:xfrm>
            <a:off x="245346" y="725174"/>
            <a:ext cx="5304359" cy="892552"/>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en-GB" sz="1400" dirty="0"/>
              <a:t>The fresh air hood has to be opened and secured during </a:t>
            </a:r>
            <a:r>
              <a:rPr lang="en-GB" dirty="0"/>
              <a:t>start-up</a:t>
            </a:r>
            <a:r>
              <a:rPr lang="en-GB" sz="1400" dirty="0"/>
              <a:t>. </a:t>
            </a:r>
          </a:p>
          <a:p>
            <a:pPr algn="l"/>
            <a:r>
              <a:rPr lang="en-GB" dirty="0"/>
              <a:t>It </a:t>
            </a:r>
            <a:r>
              <a:rPr lang="en-GB" sz="1400" dirty="0"/>
              <a:t>is delivered closed to avoid damage during transportation.</a:t>
            </a:r>
          </a:p>
          <a:p>
            <a:pPr marL="285750" indent="-285750" algn="l">
              <a:spcAft>
                <a:spcPts val="0"/>
              </a:spcAft>
              <a:buFont typeface="Wingdings" panose="05000000000000000000" pitchFamily="2" charset="2"/>
              <a:buChar char="Ø"/>
            </a:pPr>
            <a:r>
              <a:rPr lang="en-GB" dirty="0">
                <a:solidFill>
                  <a:srgbClr val="B50130"/>
                </a:solidFill>
              </a:rPr>
              <a:t>Raise the fresh air hood.</a:t>
            </a:r>
          </a:p>
        </p:txBody>
      </p:sp>
    </p:spTree>
    <p:extLst>
      <p:ext uri="{BB962C8B-B14F-4D97-AF65-F5344CB8AC3E}">
        <p14:creationId xmlns:p14="http://schemas.microsoft.com/office/powerpoint/2010/main" val="38451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Uma imagem contendo eletrônico, circuito&#10;&#10;Descrição gerada automaticamente">
            <a:extLst>
              <a:ext uri="{FF2B5EF4-FFF2-40B4-BE49-F238E27FC236}">
                <a16:creationId xmlns:a16="http://schemas.microsoft.com/office/drawing/2014/main" id="{46D0DCF3-DB43-436A-93DD-729DDB320A66}"/>
              </a:ext>
            </a:extLst>
          </p:cNvPr>
          <p:cNvPicPr>
            <a:picLocks noChangeAspect="1"/>
          </p:cNvPicPr>
          <p:nvPr/>
        </p:nvPicPr>
        <p:blipFill rotWithShape="1">
          <a:blip r:embed="rId3">
            <a:clrChange>
              <a:clrFrom>
                <a:srgbClr val="FFFFFF"/>
              </a:clrFrom>
              <a:clrTo>
                <a:srgbClr val="FFFFFF">
                  <a:alpha val="0"/>
                </a:srgbClr>
              </a:clrTo>
            </a:clrChange>
          </a:blip>
          <a:srcRect l="24417" b="33791"/>
          <a:stretch/>
        </p:blipFill>
        <p:spPr>
          <a:xfrm>
            <a:off x="0" y="2262563"/>
            <a:ext cx="4972929" cy="2880937"/>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44</a:t>
            </a:fld>
            <a:r>
              <a:rPr lang="en-US"/>
              <a:t> |</a:t>
            </a:r>
            <a:endParaRPr lang="fr-FR" dirty="0"/>
          </a:p>
        </p:txBody>
      </p:sp>
      <p:sp>
        <p:nvSpPr>
          <p:cNvPr id="17" name="CaixaDeTexto 16">
            <a:extLst>
              <a:ext uri="{FF2B5EF4-FFF2-40B4-BE49-F238E27FC236}">
                <a16:creationId xmlns:a16="http://schemas.microsoft.com/office/drawing/2014/main" id="{EDC895FC-FFE7-4AF9-8669-7094C8B83948}"/>
              </a:ext>
            </a:extLst>
          </p:cNvPr>
          <p:cNvSpPr txBox="1"/>
          <p:nvPr/>
        </p:nvSpPr>
        <p:spPr>
          <a:xfrm>
            <a:off x="245346" y="725174"/>
            <a:ext cx="5304359" cy="1107996"/>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en-GB" sz="1400" dirty="0"/>
              <a:t>The fresh air hood has to be opened and secured during </a:t>
            </a:r>
            <a:r>
              <a:rPr lang="en-GB" dirty="0"/>
              <a:t>start-up</a:t>
            </a:r>
            <a:r>
              <a:rPr lang="en-GB" sz="1400" dirty="0"/>
              <a:t>. </a:t>
            </a:r>
          </a:p>
          <a:p>
            <a:pPr algn="l"/>
            <a:r>
              <a:rPr lang="en-GB" dirty="0"/>
              <a:t>It </a:t>
            </a:r>
            <a:r>
              <a:rPr lang="en-GB" sz="1400" dirty="0"/>
              <a:t>is delivered closed to avoid damage during transportation.</a:t>
            </a:r>
          </a:p>
          <a:p>
            <a:pPr marL="285750" indent="-285750" algn="l">
              <a:spcAft>
                <a:spcPts val="0"/>
              </a:spcAft>
              <a:buFont typeface="Wingdings" panose="05000000000000000000" pitchFamily="2" charset="2"/>
              <a:buChar char="Ø"/>
            </a:pPr>
            <a:r>
              <a:rPr lang="en-GB" dirty="0"/>
              <a:t>Raise the fresh air hood.</a:t>
            </a:r>
          </a:p>
          <a:p>
            <a:pPr marL="285750" indent="-285750" algn="l">
              <a:spcAft>
                <a:spcPts val="0"/>
              </a:spcAft>
              <a:buFont typeface="Wingdings" panose="05000000000000000000" pitchFamily="2" charset="2"/>
              <a:buChar char="Ø"/>
            </a:pPr>
            <a:r>
              <a:rPr lang="en-GB" dirty="0">
                <a:solidFill>
                  <a:srgbClr val="B50130"/>
                </a:solidFill>
              </a:rPr>
              <a:t>Unfold both lateral plates.</a:t>
            </a:r>
          </a:p>
        </p:txBody>
      </p:sp>
      <p:pic>
        <p:nvPicPr>
          <p:cNvPr id="14" name="Imagem 13" descr="Diagrama&#10;&#10;Descrição gerada automaticamente">
            <a:extLst>
              <a:ext uri="{FF2B5EF4-FFF2-40B4-BE49-F238E27FC236}">
                <a16:creationId xmlns:a16="http://schemas.microsoft.com/office/drawing/2014/main" id="{6B6CFDCE-A02C-4D9C-A3A1-61153C0E6937}"/>
              </a:ext>
            </a:extLst>
          </p:cNvPr>
          <p:cNvPicPr>
            <a:picLocks noChangeAspect="1"/>
          </p:cNvPicPr>
          <p:nvPr/>
        </p:nvPicPr>
        <p:blipFill rotWithShape="1">
          <a:blip r:embed="rId4"/>
          <a:srcRect l="40882" t="3069" r="13591" b="13193"/>
          <a:stretch/>
        </p:blipFill>
        <p:spPr>
          <a:xfrm>
            <a:off x="5404620" y="1216673"/>
            <a:ext cx="3494034" cy="3321326"/>
          </a:xfrm>
          <a:prstGeom prst="rect">
            <a:avLst/>
          </a:prstGeom>
          <a:ln w="12700">
            <a:solidFill>
              <a:srgbClr val="B50130"/>
            </a:solidFill>
          </a:ln>
        </p:spPr>
      </p:pic>
      <p:sp>
        <p:nvSpPr>
          <p:cNvPr id="20" name="Retângulo 19">
            <a:extLst>
              <a:ext uri="{FF2B5EF4-FFF2-40B4-BE49-F238E27FC236}">
                <a16:creationId xmlns:a16="http://schemas.microsoft.com/office/drawing/2014/main" id="{0990E494-D06E-40E4-B9EF-3F67F7C2B765}"/>
              </a:ext>
            </a:extLst>
          </p:cNvPr>
          <p:cNvSpPr/>
          <p:nvPr/>
        </p:nvSpPr>
        <p:spPr>
          <a:xfrm>
            <a:off x="2004646" y="3169296"/>
            <a:ext cx="1202790" cy="1249030"/>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Conector: Angulado 20">
            <a:extLst>
              <a:ext uri="{FF2B5EF4-FFF2-40B4-BE49-F238E27FC236}">
                <a16:creationId xmlns:a16="http://schemas.microsoft.com/office/drawing/2014/main" id="{4DDE1C9C-1AB5-400E-BE7A-795BC2929D06}"/>
              </a:ext>
            </a:extLst>
          </p:cNvPr>
          <p:cNvCxnSpPr>
            <a:cxnSpLocks/>
            <a:stCxn id="20" idx="0"/>
            <a:endCxn id="14" idx="1"/>
          </p:cNvCxnSpPr>
          <p:nvPr/>
        </p:nvCxnSpPr>
        <p:spPr>
          <a:xfrm rot="5400000" flipH="1" flipV="1">
            <a:off x="3859350" y="1624027"/>
            <a:ext cx="291960" cy="2798579"/>
          </a:xfrm>
          <a:prstGeom prst="bentConnector2">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58127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iagrama, Desenho técnico&#10;&#10;Descrição gerada automaticamente">
            <a:extLst>
              <a:ext uri="{FF2B5EF4-FFF2-40B4-BE49-F238E27FC236}">
                <a16:creationId xmlns:a16="http://schemas.microsoft.com/office/drawing/2014/main" id="{321DC2EB-E12C-4147-B37C-53CC5DF06BD9}"/>
              </a:ext>
            </a:extLst>
          </p:cNvPr>
          <p:cNvPicPr>
            <a:picLocks noChangeAspect="1"/>
          </p:cNvPicPr>
          <p:nvPr/>
        </p:nvPicPr>
        <p:blipFill>
          <a:blip r:embed="rId3"/>
          <a:stretch>
            <a:fillRect/>
          </a:stretch>
        </p:blipFill>
        <p:spPr>
          <a:xfrm>
            <a:off x="1927275" y="2436137"/>
            <a:ext cx="5289451" cy="2533921"/>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45</a:t>
            </a:fld>
            <a:r>
              <a:rPr lang="en-US"/>
              <a:t> |</a:t>
            </a:r>
            <a:endParaRPr lang="fr-FR" dirty="0"/>
          </a:p>
        </p:txBody>
      </p:sp>
      <p:sp>
        <p:nvSpPr>
          <p:cNvPr id="13" name="CaixaDeTexto 12">
            <a:extLst>
              <a:ext uri="{FF2B5EF4-FFF2-40B4-BE49-F238E27FC236}">
                <a16:creationId xmlns:a16="http://schemas.microsoft.com/office/drawing/2014/main" id="{CFE76605-84E1-42F0-BFEA-9DDEA77C0F45}"/>
              </a:ext>
            </a:extLst>
          </p:cNvPr>
          <p:cNvSpPr txBox="1"/>
          <p:nvPr/>
        </p:nvSpPr>
        <p:spPr>
          <a:xfrm>
            <a:off x="245346" y="725174"/>
            <a:ext cx="6971380" cy="1538883"/>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en-GB" sz="1400" dirty="0"/>
              <a:t>The fresh air hood has to be opened and secured during </a:t>
            </a:r>
            <a:r>
              <a:rPr lang="en-GB" dirty="0"/>
              <a:t>start-up</a:t>
            </a:r>
            <a:r>
              <a:rPr lang="en-GB" sz="1400" dirty="0"/>
              <a:t>. </a:t>
            </a:r>
          </a:p>
          <a:p>
            <a:pPr algn="l"/>
            <a:r>
              <a:rPr lang="en-GB" dirty="0"/>
              <a:t>It </a:t>
            </a:r>
            <a:r>
              <a:rPr lang="en-GB" sz="1400" dirty="0"/>
              <a:t>is delivered closed to avoid damage during transportation.</a:t>
            </a:r>
          </a:p>
          <a:p>
            <a:pPr marL="285750" indent="-285750" algn="l">
              <a:spcAft>
                <a:spcPts val="0"/>
              </a:spcAft>
              <a:buFont typeface="Wingdings" panose="05000000000000000000" pitchFamily="2" charset="2"/>
              <a:buChar char="Ø"/>
            </a:pPr>
            <a:r>
              <a:rPr lang="en-GB" dirty="0"/>
              <a:t>Raise the fresh air hood.</a:t>
            </a:r>
          </a:p>
          <a:p>
            <a:pPr marL="285750" indent="-285750" algn="l">
              <a:spcAft>
                <a:spcPts val="0"/>
              </a:spcAft>
              <a:buFont typeface="Wingdings" panose="05000000000000000000" pitchFamily="2" charset="2"/>
              <a:buChar char="Ø"/>
            </a:pPr>
            <a:r>
              <a:rPr lang="en-GB" dirty="0"/>
              <a:t>Unfold both lateral plates.</a:t>
            </a:r>
          </a:p>
          <a:p>
            <a:pPr marL="285750" indent="-285750" algn="l">
              <a:spcAft>
                <a:spcPts val="0"/>
              </a:spcAft>
              <a:buFont typeface="Wingdings" panose="05000000000000000000" pitchFamily="2" charset="2"/>
              <a:buChar char="Ø"/>
            </a:pPr>
            <a:r>
              <a:rPr lang="en-GB" dirty="0">
                <a:solidFill>
                  <a:srgbClr val="B50130"/>
                </a:solidFill>
              </a:rPr>
              <a:t>Check the proper position of the black seal on the top of the hood cover and fix the hood to both lateral plates with self-taping screws (delivered in the spare part box).</a:t>
            </a:r>
          </a:p>
        </p:txBody>
      </p:sp>
      <p:grpSp>
        <p:nvGrpSpPr>
          <p:cNvPr id="8" name="Agrupar 7">
            <a:extLst>
              <a:ext uri="{FF2B5EF4-FFF2-40B4-BE49-F238E27FC236}">
                <a16:creationId xmlns:a16="http://schemas.microsoft.com/office/drawing/2014/main" id="{FC78B7AF-5156-4DF3-A60E-3283923D7469}"/>
              </a:ext>
            </a:extLst>
          </p:cNvPr>
          <p:cNvGrpSpPr/>
          <p:nvPr/>
        </p:nvGrpSpPr>
        <p:grpSpPr>
          <a:xfrm>
            <a:off x="3162236" y="2527785"/>
            <a:ext cx="3990263" cy="1871701"/>
            <a:chOff x="3162236" y="2612193"/>
            <a:chExt cx="3990263" cy="1871701"/>
          </a:xfrm>
        </p:grpSpPr>
        <p:sp>
          <p:nvSpPr>
            <p:cNvPr id="7" name="Seta: para Baixo 6">
              <a:extLst>
                <a:ext uri="{FF2B5EF4-FFF2-40B4-BE49-F238E27FC236}">
                  <a16:creationId xmlns:a16="http://schemas.microsoft.com/office/drawing/2014/main" id="{E8DB135F-6210-47F5-8A94-6C1AE7D3ADBA}"/>
                </a:ext>
              </a:extLst>
            </p:cNvPr>
            <p:cNvSpPr/>
            <p:nvPr/>
          </p:nvSpPr>
          <p:spPr>
            <a:xfrm rot="3055020">
              <a:off x="6546854" y="3080824"/>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eta: para Baixo 13">
              <a:extLst>
                <a:ext uri="{FF2B5EF4-FFF2-40B4-BE49-F238E27FC236}">
                  <a16:creationId xmlns:a16="http://schemas.microsoft.com/office/drawing/2014/main" id="{8BE0ADB2-2513-4A56-9224-4EE0E479F3BA}"/>
                </a:ext>
              </a:extLst>
            </p:cNvPr>
            <p:cNvSpPr/>
            <p:nvPr/>
          </p:nvSpPr>
          <p:spPr>
            <a:xfrm rot="3542364">
              <a:off x="6779264" y="3376495"/>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eta: para Baixo 15">
              <a:extLst>
                <a:ext uri="{FF2B5EF4-FFF2-40B4-BE49-F238E27FC236}">
                  <a16:creationId xmlns:a16="http://schemas.microsoft.com/office/drawing/2014/main" id="{F3A29E9B-6595-4904-A638-A4C14A1B089C}"/>
                </a:ext>
              </a:extLst>
            </p:cNvPr>
            <p:cNvSpPr/>
            <p:nvPr/>
          </p:nvSpPr>
          <p:spPr>
            <a:xfrm rot="3542364">
              <a:off x="6925949" y="3645100"/>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eta: para Baixo 16">
              <a:extLst>
                <a:ext uri="{FF2B5EF4-FFF2-40B4-BE49-F238E27FC236}">
                  <a16:creationId xmlns:a16="http://schemas.microsoft.com/office/drawing/2014/main" id="{85C6BA76-4BDE-430C-8DEA-C2EE24D94B9B}"/>
                </a:ext>
              </a:extLst>
            </p:cNvPr>
            <p:cNvSpPr/>
            <p:nvPr/>
          </p:nvSpPr>
          <p:spPr>
            <a:xfrm rot="5040862">
              <a:off x="6979290" y="3881148"/>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eta: para Baixo 17">
              <a:extLst>
                <a:ext uri="{FF2B5EF4-FFF2-40B4-BE49-F238E27FC236}">
                  <a16:creationId xmlns:a16="http://schemas.microsoft.com/office/drawing/2014/main" id="{B9DDD8B8-2D89-4B51-BF20-3094ADAE0283}"/>
                </a:ext>
              </a:extLst>
            </p:cNvPr>
            <p:cNvSpPr/>
            <p:nvPr/>
          </p:nvSpPr>
          <p:spPr>
            <a:xfrm rot="3055020">
              <a:off x="6338869" y="2880798"/>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eta: para Baixo 18">
              <a:extLst>
                <a:ext uri="{FF2B5EF4-FFF2-40B4-BE49-F238E27FC236}">
                  <a16:creationId xmlns:a16="http://schemas.microsoft.com/office/drawing/2014/main" id="{AB3D1700-1A3E-4D48-A0CA-B6CFF00C1532}"/>
                </a:ext>
              </a:extLst>
            </p:cNvPr>
            <p:cNvSpPr/>
            <p:nvPr/>
          </p:nvSpPr>
          <p:spPr>
            <a:xfrm rot="982597">
              <a:off x="5987637" y="2657913"/>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eta: para Baixo 19">
              <a:extLst>
                <a:ext uri="{FF2B5EF4-FFF2-40B4-BE49-F238E27FC236}">
                  <a16:creationId xmlns:a16="http://schemas.microsoft.com/office/drawing/2014/main" id="{C2389604-B416-4A57-8585-F5A8F4F43A7D}"/>
                </a:ext>
              </a:extLst>
            </p:cNvPr>
            <p:cNvSpPr/>
            <p:nvPr/>
          </p:nvSpPr>
          <p:spPr>
            <a:xfrm rot="982597">
              <a:off x="5891147" y="2612193"/>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eta: para Baixo 20">
              <a:extLst>
                <a:ext uri="{FF2B5EF4-FFF2-40B4-BE49-F238E27FC236}">
                  <a16:creationId xmlns:a16="http://schemas.microsoft.com/office/drawing/2014/main" id="{864C1E1C-B159-4CB2-83BA-B5BC16819ED4}"/>
                </a:ext>
              </a:extLst>
            </p:cNvPr>
            <p:cNvSpPr/>
            <p:nvPr/>
          </p:nvSpPr>
          <p:spPr>
            <a:xfrm rot="3055020">
              <a:off x="3845747" y="3465715"/>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eta: para Baixo 21">
              <a:extLst>
                <a:ext uri="{FF2B5EF4-FFF2-40B4-BE49-F238E27FC236}">
                  <a16:creationId xmlns:a16="http://schemas.microsoft.com/office/drawing/2014/main" id="{38AD4F5C-7538-48A7-B5EA-D7729CEEFE64}"/>
                </a:ext>
              </a:extLst>
            </p:cNvPr>
            <p:cNvSpPr/>
            <p:nvPr/>
          </p:nvSpPr>
          <p:spPr>
            <a:xfrm rot="3542364">
              <a:off x="4088452" y="3787688"/>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eta: para Baixo 22">
              <a:extLst>
                <a:ext uri="{FF2B5EF4-FFF2-40B4-BE49-F238E27FC236}">
                  <a16:creationId xmlns:a16="http://schemas.microsoft.com/office/drawing/2014/main" id="{5A97F1E5-8B53-433E-90FA-5285E22FB3C5}"/>
                </a:ext>
              </a:extLst>
            </p:cNvPr>
            <p:cNvSpPr/>
            <p:nvPr/>
          </p:nvSpPr>
          <p:spPr>
            <a:xfrm rot="3542364">
              <a:off x="4225047" y="4065465"/>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eta: para Baixo 23">
              <a:extLst>
                <a:ext uri="{FF2B5EF4-FFF2-40B4-BE49-F238E27FC236}">
                  <a16:creationId xmlns:a16="http://schemas.microsoft.com/office/drawing/2014/main" id="{2BDC8401-108C-498D-BC74-248D05AFD4AA}"/>
                </a:ext>
              </a:extLst>
            </p:cNvPr>
            <p:cNvSpPr/>
            <p:nvPr/>
          </p:nvSpPr>
          <p:spPr>
            <a:xfrm rot="5040862">
              <a:off x="4294193" y="4310686"/>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eta: para Baixo 24">
              <a:extLst>
                <a:ext uri="{FF2B5EF4-FFF2-40B4-BE49-F238E27FC236}">
                  <a16:creationId xmlns:a16="http://schemas.microsoft.com/office/drawing/2014/main" id="{A00FD761-10AE-4888-A471-9408E95C1351}"/>
                </a:ext>
              </a:extLst>
            </p:cNvPr>
            <p:cNvSpPr/>
            <p:nvPr/>
          </p:nvSpPr>
          <p:spPr>
            <a:xfrm rot="3055020">
              <a:off x="3614000" y="3256981"/>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eta: para Baixo 25">
              <a:extLst>
                <a:ext uri="{FF2B5EF4-FFF2-40B4-BE49-F238E27FC236}">
                  <a16:creationId xmlns:a16="http://schemas.microsoft.com/office/drawing/2014/main" id="{21C1F693-3D5C-4306-8370-4DA6859056A0}"/>
                </a:ext>
              </a:extLst>
            </p:cNvPr>
            <p:cNvSpPr/>
            <p:nvPr/>
          </p:nvSpPr>
          <p:spPr>
            <a:xfrm rot="982597">
              <a:off x="3266227" y="3020777"/>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eta: para Baixo 26">
              <a:extLst>
                <a:ext uri="{FF2B5EF4-FFF2-40B4-BE49-F238E27FC236}">
                  <a16:creationId xmlns:a16="http://schemas.microsoft.com/office/drawing/2014/main" id="{A74B9A4A-E70A-4C97-8B33-CC8379DBB4D0}"/>
                </a:ext>
              </a:extLst>
            </p:cNvPr>
            <p:cNvSpPr/>
            <p:nvPr/>
          </p:nvSpPr>
          <p:spPr>
            <a:xfrm rot="982597">
              <a:off x="3162236" y="2962295"/>
              <a:ext cx="140677" cy="205740"/>
            </a:xfrm>
            <a:prstGeom prst="downArrow">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3232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E06A0738-645F-402E-A619-AABAEE2CA2F7}"/>
              </a:ext>
            </a:extLst>
          </p:cNvPr>
          <p:cNvPicPr>
            <a:picLocks noChangeAspect="1"/>
          </p:cNvPicPr>
          <p:nvPr/>
        </p:nvPicPr>
        <p:blipFill rotWithShape="1">
          <a:blip r:embed="rId3"/>
          <a:srcRect l="35995" r="31564" b="43778"/>
          <a:stretch/>
        </p:blipFill>
        <p:spPr>
          <a:xfrm>
            <a:off x="4751122" y="2218395"/>
            <a:ext cx="3107615" cy="2754607"/>
          </a:xfrm>
          <a:prstGeom prst="rect">
            <a:avLst/>
          </a:prstGeom>
          <a:ln w="12700">
            <a:solidFill>
              <a:srgbClr val="B50130"/>
            </a:solidFill>
          </a:ln>
        </p:spPr>
      </p:pic>
      <p:pic>
        <p:nvPicPr>
          <p:cNvPr id="8" name="Imagem 7" descr="Diagrama&#10;&#10;Descrição gerada automaticamente">
            <a:extLst>
              <a:ext uri="{FF2B5EF4-FFF2-40B4-BE49-F238E27FC236}">
                <a16:creationId xmlns:a16="http://schemas.microsoft.com/office/drawing/2014/main" id="{49B0CB45-DD85-4466-9AA2-D4488BD2060D}"/>
              </a:ext>
            </a:extLst>
          </p:cNvPr>
          <p:cNvPicPr>
            <a:picLocks noChangeAspect="1"/>
          </p:cNvPicPr>
          <p:nvPr/>
        </p:nvPicPr>
        <p:blipFill rotWithShape="1">
          <a:blip r:embed="rId4"/>
          <a:srcRect l="14606" r="14606"/>
          <a:stretch/>
        </p:blipFill>
        <p:spPr>
          <a:xfrm>
            <a:off x="1106140" y="2218395"/>
            <a:ext cx="3465860" cy="2765140"/>
          </a:xfrm>
          <a:prstGeom prst="rect">
            <a:avLst/>
          </a:prstGeom>
          <a:ln w="12700">
            <a:solidFill>
              <a:srgbClr val="B50130"/>
            </a:solidFill>
          </a:ln>
        </p:spPr>
      </p:pic>
      <p:pic>
        <p:nvPicPr>
          <p:cNvPr id="5" name="Imagem 4" descr="Diagrama&#10;&#10;Descrição gerada automaticamente com confiança média">
            <a:extLst>
              <a:ext uri="{FF2B5EF4-FFF2-40B4-BE49-F238E27FC236}">
                <a16:creationId xmlns:a16="http://schemas.microsoft.com/office/drawing/2014/main" id="{DE6D8CBB-3F81-4496-B64E-0836815CF94B}"/>
              </a:ext>
            </a:extLst>
          </p:cNvPr>
          <p:cNvPicPr>
            <a:picLocks noChangeAspect="1"/>
          </p:cNvPicPr>
          <p:nvPr/>
        </p:nvPicPr>
        <p:blipFill rotWithShape="1">
          <a:blip r:embed="rId5">
            <a:clrChange>
              <a:clrFrom>
                <a:srgbClr val="FFFFFF"/>
              </a:clrFrom>
              <a:clrTo>
                <a:srgbClr val="FFFFFF">
                  <a:alpha val="0"/>
                </a:srgbClr>
              </a:clrTo>
            </a:clrChange>
          </a:blip>
          <a:srcRect l="13080" r="6291" b="13101"/>
          <a:stretch/>
        </p:blipFill>
        <p:spPr>
          <a:xfrm>
            <a:off x="1862417" y="715059"/>
            <a:ext cx="2310206" cy="1273484"/>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46</a:t>
            </a:fld>
            <a:r>
              <a:rPr lang="en-US"/>
              <a:t> |</a:t>
            </a:r>
            <a:endParaRPr lang="fr-FR" dirty="0"/>
          </a:p>
        </p:txBody>
      </p:sp>
      <p:sp>
        <p:nvSpPr>
          <p:cNvPr id="13" name="CaixaDeTexto 12">
            <a:extLst>
              <a:ext uri="{FF2B5EF4-FFF2-40B4-BE49-F238E27FC236}">
                <a16:creationId xmlns:a16="http://schemas.microsoft.com/office/drawing/2014/main" id="{CFE76605-84E1-42F0-BFEA-9DDEA77C0F45}"/>
              </a:ext>
            </a:extLst>
          </p:cNvPr>
          <p:cNvSpPr txBox="1"/>
          <p:nvPr/>
        </p:nvSpPr>
        <p:spPr>
          <a:xfrm>
            <a:off x="4476584" y="995667"/>
            <a:ext cx="3107616" cy="738664"/>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en-GB" sz="1400" dirty="0"/>
              <a:t>Make sure the drainage provided for the condensate is installed and tightened with a </a:t>
            </a:r>
            <a:r>
              <a:rPr lang="en-GB" sz="1400" dirty="0">
                <a:solidFill>
                  <a:srgbClr val="B50130"/>
                </a:solidFill>
              </a:rPr>
              <a:t>hose clamp</a:t>
            </a:r>
            <a:r>
              <a:rPr lang="en-GB" sz="1400" dirty="0"/>
              <a:t>.</a:t>
            </a:r>
          </a:p>
        </p:txBody>
      </p:sp>
      <p:sp>
        <p:nvSpPr>
          <p:cNvPr id="29" name="Retângulo 28">
            <a:extLst>
              <a:ext uri="{FF2B5EF4-FFF2-40B4-BE49-F238E27FC236}">
                <a16:creationId xmlns:a16="http://schemas.microsoft.com/office/drawing/2014/main" id="{1CC68C90-39BB-4829-9ED9-C2A6F628AB13}"/>
              </a:ext>
            </a:extLst>
          </p:cNvPr>
          <p:cNvSpPr/>
          <p:nvPr/>
        </p:nvSpPr>
        <p:spPr>
          <a:xfrm>
            <a:off x="2352046" y="1610083"/>
            <a:ext cx="223532" cy="248495"/>
          </a:xfrm>
          <a:prstGeom prst="rect">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Conector: Angulado 29">
            <a:extLst>
              <a:ext uri="{FF2B5EF4-FFF2-40B4-BE49-F238E27FC236}">
                <a16:creationId xmlns:a16="http://schemas.microsoft.com/office/drawing/2014/main" id="{A7C75D54-7163-430E-BBF8-AAECE1486E86}"/>
              </a:ext>
            </a:extLst>
          </p:cNvPr>
          <p:cNvCxnSpPr>
            <a:cxnSpLocks/>
            <a:stCxn id="29" idx="2"/>
            <a:endCxn id="8" idx="0"/>
          </p:cNvCxnSpPr>
          <p:nvPr/>
        </p:nvCxnSpPr>
        <p:spPr>
          <a:xfrm rot="16200000" flipH="1">
            <a:off x="2471533" y="1850857"/>
            <a:ext cx="359817" cy="375258"/>
          </a:xfrm>
          <a:prstGeom prst="bentConnector3">
            <a:avLst>
              <a:gd name="adj1" fmla="val 70494"/>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22435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en-US" sz="1200" b="1" spc="300" dirty="0"/>
            </a:br>
            <a:br>
              <a:rPr lang="en-US" sz="1200" b="1" spc="300" dirty="0"/>
            </a:br>
            <a:br>
              <a:rPr lang="en-US" sz="1200" b="1" spc="300" dirty="0"/>
            </a:br>
            <a:br>
              <a:rPr lang="en-US" sz="1200" b="1" spc="300" dirty="0"/>
            </a:br>
            <a:r>
              <a:rPr lang="en-US" sz="4800" b="1" spc="300" dirty="0"/>
              <a:t>e-Baltic</a:t>
            </a:r>
            <a:br>
              <a:rPr lang="en-US" sz="4000" b="1" spc="300" dirty="0"/>
            </a:br>
            <a:r>
              <a:rPr lang="en-US" sz="2800" b="1" spc="300" dirty="0">
                <a:solidFill>
                  <a:srgbClr val="FFC000"/>
                </a:solidFill>
              </a:rPr>
              <a:t>Rooftop wiring process</a:t>
            </a:r>
            <a:endParaRPr lang="en-US" sz="1600" spc="300" dirty="0">
              <a:solidFill>
                <a:srgbClr val="FFC000"/>
              </a:solidFill>
            </a:endParaRPr>
          </a:p>
        </p:txBody>
      </p:sp>
    </p:spTree>
    <p:extLst>
      <p:ext uri="{BB962C8B-B14F-4D97-AF65-F5344CB8AC3E}">
        <p14:creationId xmlns:p14="http://schemas.microsoft.com/office/powerpoint/2010/main" val="331158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WIRING PROCESS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48</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822675" y="1156122"/>
            <a:ext cx="2903806" cy="307777"/>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en-GB" dirty="0"/>
              <a:t>Open the 2 indicated doors.</a:t>
            </a:r>
          </a:p>
        </p:txBody>
      </p:sp>
      <p:pic>
        <p:nvPicPr>
          <p:cNvPr id="6" name="Imagem 5" descr="Uma imagem contendo Desenho técnico&#10;&#10;Descrição gerada automaticamente">
            <a:extLst>
              <a:ext uri="{FF2B5EF4-FFF2-40B4-BE49-F238E27FC236}">
                <a16:creationId xmlns:a16="http://schemas.microsoft.com/office/drawing/2014/main" id="{40C72148-8BC8-40C7-B1B1-8D4533E5FF6E}"/>
              </a:ext>
            </a:extLst>
          </p:cNvPr>
          <p:cNvPicPr>
            <a:picLocks noChangeAspect="1"/>
          </p:cNvPicPr>
          <p:nvPr/>
        </p:nvPicPr>
        <p:blipFill rotWithShape="1">
          <a:blip r:embed="rId3"/>
          <a:srcRect l="17418" r="7680"/>
          <a:stretch/>
        </p:blipFill>
        <p:spPr>
          <a:xfrm>
            <a:off x="274129" y="1801848"/>
            <a:ext cx="4160806" cy="2562476"/>
          </a:xfrm>
          <a:prstGeom prst="rect">
            <a:avLst/>
          </a:prstGeom>
          <a:ln w="12700">
            <a:solidFill>
              <a:srgbClr val="B50130"/>
            </a:solidFill>
          </a:ln>
        </p:spPr>
      </p:pic>
      <p:pic>
        <p:nvPicPr>
          <p:cNvPr id="8" name="Imagem 7" descr="Uma imagem contendo Desenho técnico&#10;&#10;Descrição gerada automaticamente">
            <a:extLst>
              <a:ext uri="{FF2B5EF4-FFF2-40B4-BE49-F238E27FC236}">
                <a16:creationId xmlns:a16="http://schemas.microsoft.com/office/drawing/2014/main" id="{E243F9BC-A70A-4C7B-98D9-D7437BAD4754}"/>
              </a:ext>
            </a:extLst>
          </p:cNvPr>
          <p:cNvPicPr>
            <a:picLocks noChangeAspect="1"/>
          </p:cNvPicPr>
          <p:nvPr/>
        </p:nvPicPr>
        <p:blipFill rotWithShape="1">
          <a:blip r:embed="rId4"/>
          <a:srcRect l="17418" r="7680"/>
          <a:stretch/>
        </p:blipFill>
        <p:spPr>
          <a:xfrm>
            <a:off x="4709064" y="1793382"/>
            <a:ext cx="4160806" cy="2579408"/>
          </a:xfrm>
          <a:prstGeom prst="rect">
            <a:avLst/>
          </a:prstGeom>
          <a:ln w="12700">
            <a:solidFill>
              <a:srgbClr val="B50130"/>
            </a:solidFill>
          </a:ln>
        </p:spPr>
      </p:pic>
    </p:spTree>
    <p:extLst>
      <p:ext uri="{BB962C8B-B14F-4D97-AF65-F5344CB8AC3E}">
        <p14:creationId xmlns:p14="http://schemas.microsoft.com/office/powerpoint/2010/main" val="70327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Gráfico&#10;&#10;Descrição gerada automaticamente com confiança baixa">
            <a:extLst>
              <a:ext uri="{FF2B5EF4-FFF2-40B4-BE49-F238E27FC236}">
                <a16:creationId xmlns:a16="http://schemas.microsoft.com/office/drawing/2014/main" id="{28A0D301-F3E3-4DAC-BDA0-66218018B592}"/>
              </a:ext>
            </a:extLst>
          </p:cNvPr>
          <p:cNvPicPr>
            <a:picLocks noChangeAspect="1"/>
          </p:cNvPicPr>
          <p:nvPr/>
        </p:nvPicPr>
        <p:blipFill rotWithShape="1">
          <a:blip r:embed="rId3"/>
          <a:srcRect l="24476"/>
          <a:stretch/>
        </p:blipFill>
        <p:spPr>
          <a:xfrm>
            <a:off x="4663976" y="1434286"/>
            <a:ext cx="4296071" cy="3160609"/>
          </a:xfrm>
          <a:prstGeom prst="rect">
            <a:avLst/>
          </a:prstGeom>
          <a:ln w="12700">
            <a:solidFill>
              <a:srgbClr val="B50130"/>
            </a:solidFill>
          </a:ln>
        </p:spPr>
      </p:pic>
      <p:pic>
        <p:nvPicPr>
          <p:cNvPr id="11" name="Imagem 10" descr="Imagem de vídeo game&#10;&#10;Descrição gerada automaticamente com confiança média">
            <a:extLst>
              <a:ext uri="{FF2B5EF4-FFF2-40B4-BE49-F238E27FC236}">
                <a16:creationId xmlns:a16="http://schemas.microsoft.com/office/drawing/2014/main" id="{DDBF5EBB-FDDC-436C-8F49-C6AA4803B000}"/>
              </a:ext>
            </a:extLst>
          </p:cNvPr>
          <p:cNvPicPr>
            <a:picLocks noChangeAspect="1"/>
          </p:cNvPicPr>
          <p:nvPr/>
        </p:nvPicPr>
        <p:blipFill rotWithShape="1">
          <a:blip r:embed="rId4"/>
          <a:srcRect l="24476"/>
          <a:stretch/>
        </p:blipFill>
        <p:spPr>
          <a:xfrm>
            <a:off x="183953" y="1435344"/>
            <a:ext cx="4296070" cy="3158492"/>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WIRING PROCESS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49</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3120097" y="766820"/>
            <a:ext cx="2903806"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en-GB" dirty="0"/>
              <a:t>Remove the indicated metal plate from the rooftop.</a:t>
            </a:r>
          </a:p>
        </p:txBody>
      </p:sp>
      <p:sp>
        <p:nvSpPr>
          <p:cNvPr id="6" name="Forma Livre: Forma 5">
            <a:extLst>
              <a:ext uri="{FF2B5EF4-FFF2-40B4-BE49-F238E27FC236}">
                <a16:creationId xmlns:a16="http://schemas.microsoft.com/office/drawing/2014/main" id="{4717BABD-21C9-45D8-9540-6D1717E85D36}"/>
              </a:ext>
            </a:extLst>
          </p:cNvPr>
          <p:cNvSpPr/>
          <p:nvPr/>
        </p:nvSpPr>
        <p:spPr>
          <a:xfrm>
            <a:off x="3246289" y="2085781"/>
            <a:ext cx="566420" cy="1546860"/>
          </a:xfrm>
          <a:custGeom>
            <a:avLst/>
            <a:gdLst>
              <a:gd name="connsiteX0" fmla="*/ 457200 w 457200"/>
              <a:gd name="connsiteY0" fmla="*/ 1661160 h 1722120"/>
              <a:gd name="connsiteX1" fmla="*/ 457200 w 457200"/>
              <a:gd name="connsiteY1" fmla="*/ 215900 h 1722120"/>
              <a:gd name="connsiteX2" fmla="*/ 434340 w 457200"/>
              <a:gd name="connsiteY2" fmla="*/ 190500 h 1722120"/>
              <a:gd name="connsiteX3" fmla="*/ 15240 w 457200"/>
              <a:gd name="connsiteY3" fmla="*/ 0 h 1722120"/>
              <a:gd name="connsiteX4" fmla="*/ 0 w 457200"/>
              <a:gd name="connsiteY4" fmla="*/ 17780 h 1722120"/>
              <a:gd name="connsiteX5" fmla="*/ 0 w 457200"/>
              <a:gd name="connsiteY5" fmla="*/ 1663700 h 1722120"/>
              <a:gd name="connsiteX6" fmla="*/ 5080 w 457200"/>
              <a:gd name="connsiteY6" fmla="*/ 1691640 h 1722120"/>
              <a:gd name="connsiteX7" fmla="*/ 81280 w 457200"/>
              <a:gd name="connsiteY7" fmla="*/ 1722120 h 1722120"/>
              <a:gd name="connsiteX8" fmla="*/ 457200 w 457200"/>
              <a:gd name="connsiteY8" fmla="*/ 1661160 h 1722120"/>
              <a:gd name="connsiteX0" fmla="*/ 457200 w 574040"/>
              <a:gd name="connsiteY0" fmla="*/ 1661160 h 1722120"/>
              <a:gd name="connsiteX1" fmla="*/ 457200 w 574040"/>
              <a:gd name="connsiteY1" fmla="*/ 215900 h 1722120"/>
              <a:gd name="connsiteX2" fmla="*/ 574040 w 574040"/>
              <a:gd name="connsiteY2" fmla="*/ 144780 h 1722120"/>
              <a:gd name="connsiteX3" fmla="*/ 15240 w 574040"/>
              <a:gd name="connsiteY3" fmla="*/ 0 h 1722120"/>
              <a:gd name="connsiteX4" fmla="*/ 0 w 574040"/>
              <a:gd name="connsiteY4" fmla="*/ 17780 h 1722120"/>
              <a:gd name="connsiteX5" fmla="*/ 0 w 574040"/>
              <a:gd name="connsiteY5" fmla="*/ 1663700 h 1722120"/>
              <a:gd name="connsiteX6" fmla="*/ 5080 w 574040"/>
              <a:gd name="connsiteY6" fmla="*/ 1691640 h 1722120"/>
              <a:gd name="connsiteX7" fmla="*/ 81280 w 574040"/>
              <a:gd name="connsiteY7" fmla="*/ 1722120 h 1722120"/>
              <a:gd name="connsiteX8" fmla="*/ 457200 w 574040"/>
              <a:gd name="connsiteY8" fmla="*/ 1661160 h 1722120"/>
              <a:gd name="connsiteX0" fmla="*/ 457200 w 574040"/>
              <a:gd name="connsiteY0" fmla="*/ 1661160 h 1722120"/>
              <a:gd name="connsiteX1" fmla="*/ 574040 w 574040"/>
              <a:gd name="connsiteY1" fmla="*/ 144780 h 1722120"/>
              <a:gd name="connsiteX2" fmla="*/ 15240 w 574040"/>
              <a:gd name="connsiteY2" fmla="*/ 0 h 1722120"/>
              <a:gd name="connsiteX3" fmla="*/ 0 w 574040"/>
              <a:gd name="connsiteY3" fmla="*/ 17780 h 1722120"/>
              <a:gd name="connsiteX4" fmla="*/ 0 w 574040"/>
              <a:gd name="connsiteY4" fmla="*/ 1663700 h 1722120"/>
              <a:gd name="connsiteX5" fmla="*/ 5080 w 574040"/>
              <a:gd name="connsiteY5" fmla="*/ 1691640 h 1722120"/>
              <a:gd name="connsiteX6" fmla="*/ 81280 w 574040"/>
              <a:gd name="connsiteY6" fmla="*/ 1722120 h 1722120"/>
              <a:gd name="connsiteX7" fmla="*/ 457200 w 574040"/>
              <a:gd name="connsiteY7" fmla="*/ 1661160 h 1722120"/>
              <a:gd name="connsiteX0" fmla="*/ 558800 w 574040"/>
              <a:gd name="connsiteY0" fmla="*/ 1450340 h 1722120"/>
              <a:gd name="connsiteX1" fmla="*/ 574040 w 574040"/>
              <a:gd name="connsiteY1" fmla="*/ 144780 h 1722120"/>
              <a:gd name="connsiteX2" fmla="*/ 15240 w 574040"/>
              <a:gd name="connsiteY2" fmla="*/ 0 h 1722120"/>
              <a:gd name="connsiteX3" fmla="*/ 0 w 574040"/>
              <a:gd name="connsiteY3" fmla="*/ 17780 h 1722120"/>
              <a:gd name="connsiteX4" fmla="*/ 0 w 574040"/>
              <a:gd name="connsiteY4" fmla="*/ 1663700 h 1722120"/>
              <a:gd name="connsiteX5" fmla="*/ 5080 w 574040"/>
              <a:gd name="connsiteY5" fmla="*/ 1691640 h 1722120"/>
              <a:gd name="connsiteX6" fmla="*/ 81280 w 574040"/>
              <a:gd name="connsiteY6" fmla="*/ 1722120 h 1722120"/>
              <a:gd name="connsiteX7" fmla="*/ 558800 w 574040"/>
              <a:gd name="connsiteY7" fmla="*/ 1450340 h 1722120"/>
              <a:gd name="connsiteX0" fmla="*/ 558800 w 574040"/>
              <a:gd name="connsiteY0" fmla="*/ 1450340 h 1691640"/>
              <a:gd name="connsiteX1" fmla="*/ 574040 w 574040"/>
              <a:gd name="connsiteY1" fmla="*/ 144780 h 1691640"/>
              <a:gd name="connsiteX2" fmla="*/ 15240 w 574040"/>
              <a:gd name="connsiteY2" fmla="*/ 0 h 1691640"/>
              <a:gd name="connsiteX3" fmla="*/ 0 w 574040"/>
              <a:gd name="connsiteY3" fmla="*/ 17780 h 1691640"/>
              <a:gd name="connsiteX4" fmla="*/ 0 w 574040"/>
              <a:gd name="connsiteY4" fmla="*/ 1663700 h 1691640"/>
              <a:gd name="connsiteX5" fmla="*/ 5080 w 574040"/>
              <a:gd name="connsiteY5" fmla="*/ 1691640 h 1691640"/>
              <a:gd name="connsiteX6" fmla="*/ 187960 w 574040"/>
              <a:gd name="connsiteY6" fmla="*/ 1546860 h 1691640"/>
              <a:gd name="connsiteX7" fmla="*/ 558800 w 574040"/>
              <a:gd name="connsiteY7" fmla="*/ 1450340 h 1691640"/>
              <a:gd name="connsiteX0" fmla="*/ 558800 w 574040"/>
              <a:gd name="connsiteY0" fmla="*/ 1450340 h 1691640"/>
              <a:gd name="connsiteX1" fmla="*/ 574040 w 574040"/>
              <a:gd name="connsiteY1" fmla="*/ 144780 h 1691640"/>
              <a:gd name="connsiteX2" fmla="*/ 15240 w 574040"/>
              <a:gd name="connsiteY2" fmla="*/ 0 h 1691640"/>
              <a:gd name="connsiteX3" fmla="*/ 0 w 574040"/>
              <a:gd name="connsiteY3" fmla="*/ 17780 h 1691640"/>
              <a:gd name="connsiteX4" fmla="*/ 2540 w 574040"/>
              <a:gd name="connsiteY4" fmla="*/ 1478280 h 1691640"/>
              <a:gd name="connsiteX5" fmla="*/ 5080 w 574040"/>
              <a:gd name="connsiteY5" fmla="*/ 1691640 h 1691640"/>
              <a:gd name="connsiteX6" fmla="*/ 187960 w 574040"/>
              <a:gd name="connsiteY6" fmla="*/ 1546860 h 1691640"/>
              <a:gd name="connsiteX7" fmla="*/ 558800 w 574040"/>
              <a:gd name="connsiteY7" fmla="*/ 1450340 h 1691640"/>
              <a:gd name="connsiteX0" fmla="*/ 558800 w 574040"/>
              <a:gd name="connsiteY0" fmla="*/ 1450340 h 1546860"/>
              <a:gd name="connsiteX1" fmla="*/ 574040 w 574040"/>
              <a:gd name="connsiteY1" fmla="*/ 144780 h 1546860"/>
              <a:gd name="connsiteX2" fmla="*/ 15240 w 574040"/>
              <a:gd name="connsiteY2" fmla="*/ 0 h 1546860"/>
              <a:gd name="connsiteX3" fmla="*/ 0 w 574040"/>
              <a:gd name="connsiteY3" fmla="*/ 17780 h 1546860"/>
              <a:gd name="connsiteX4" fmla="*/ 2540 w 574040"/>
              <a:gd name="connsiteY4" fmla="*/ 1478280 h 1546860"/>
              <a:gd name="connsiteX5" fmla="*/ 10160 w 574040"/>
              <a:gd name="connsiteY5" fmla="*/ 1508760 h 1546860"/>
              <a:gd name="connsiteX6" fmla="*/ 187960 w 574040"/>
              <a:gd name="connsiteY6" fmla="*/ 1546860 h 1546860"/>
              <a:gd name="connsiteX7" fmla="*/ 558800 w 574040"/>
              <a:gd name="connsiteY7" fmla="*/ 1450340 h 1546860"/>
              <a:gd name="connsiteX0" fmla="*/ 558800 w 566420"/>
              <a:gd name="connsiteY0" fmla="*/ 1450340 h 1546860"/>
              <a:gd name="connsiteX1" fmla="*/ 566420 w 566420"/>
              <a:gd name="connsiteY1" fmla="*/ 144780 h 1546860"/>
              <a:gd name="connsiteX2" fmla="*/ 15240 w 566420"/>
              <a:gd name="connsiteY2" fmla="*/ 0 h 1546860"/>
              <a:gd name="connsiteX3" fmla="*/ 0 w 566420"/>
              <a:gd name="connsiteY3" fmla="*/ 17780 h 1546860"/>
              <a:gd name="connsiteX4" fmla="*/ 2540 w 566420"/>
              <a:gd name="connsiteY4" fmla="*/ 1478280 h 1546860"/>
              <a:gd name="connsiteX5" fmla="*/ 10160 w 566420"/>
              <a:gd name="connsiteY5" fmla="*/ 1508760 h 1546860"/>
              <a:gd name="connsiteX6" fmla="*/ 187960 w 566420"/>
              <a:gd name="connsiteY6" fmla="*/ 1546860 h 1546860"/>
              <a:gd name="connsiteX7" fmla="*/ 558800 w 566420"/>
              <a:gd name="connsiteY7" fmla="*/ 1450340 h 15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420" h="1546860">
                <a:moveTo>
                  <a:pt x="558800" y="1450340"/>
                </a:moveTo>
                <a:lnTo>
                  <a:pt x="566420" y="144780"/>
                </a:lnTo>
                <a:lnTo>
                  <a:pt x="15240" y="0"/>
                </a:lnTo>
                <a:lnTo>
                  <a:pt x="0" y="17780"/>
                </a:lnTo>
                <a:cubicBezTo>
                  <a:pt x="847" y="504613"/>
                  <a:pt x="1693" y="991447"/>
                  <a:pt x="2540" y="1478280"/>
                </a:cubicBezTo>
                <a:cubicBezTo>
                  <a:pt x="3387" y="1549400"/>
                  <a:pt x="9313" y="1437640"/>
                  <a:pt x="10160" y="1508760"/>
                </a:cubicBezTo>
                <a:lnTo>
                  <a:pt x="187960" y="1546860"/>
                </a:lnTo>
                <a:lnTo>
                  <a:pt x="558800" y="1450340"/>
                </a:lnTo>
                <a:close/>
              </a:path>
            </a:pathLst>
          </a:custGeom>
          <a:solidFill>
            <a:srgbClr val="B5013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eta: para a Direita 6">
            <a:extLst>
              <a:ext uri="{FF2B5EF4-FFF2-40B4-BE49-F238E27FC236}">
                <a16:creationId xmlns:a16="http://schemas.microsoft.com/office/drawing/2014/main" id="{A1D51926-3F77-4FB5-958E-CDF2D5A7D730}"/>
              </a:ext>
            </a:extLst>
          </p:cNvPr>
          <p:cNvSpPr/>
          <p:nvPr/>
        </p:nvSpPr>
        <p:spPr>
          <a:xfrm rot="571024">
            <a:off x="2526982" y="2081412"/>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321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balança, mesa&#10;&#10;Descrição gerada automaticamente">
            <a:extLst>
              <a:ext uri="{FF2B5EF4-FFF2-40B4-BE49-F238E27FC236}">
                <a16:creationId xmlns:a16="http://schemas.microsoft.com/office/drawing/2014/main" id="{CADEDA96-7BBB-4B97-BDEE-BE28B4E2AB55}"/>
              </a:ext>
            </a:extLst>
          </p:cNvPr>
          <p:cNvPicPr>
            <a:picLocks noChangeAspect="1"/>
          </p:cNvPicPr>
          <p:nvPr/>
        </p:nvPicPr>
        <p:blipFill rotWithShape="1">
          <a:blip r:embed="rId2">
            <a:clrChange>
              <a:clrFrom>
                <a:srgbClr val="FFFFFF"/>
              </a:clrFrom>
              <a:clrTo>
                <a:srgbClr val="FFFFFF">
                  <a:alpha val="0"/>
                </a:srgbClr>
              </a:clrTo>
            </a:clrChange>
          </a:blip>
          <a:srcRect b="3857"/>
          <a:stretch/>
        </p:blipFill>
        <p:spPr>
          <a:xfrm>
            <a:off x="607753" y="487320"/>
            <a:ext cx="7928495" cy="4656180"/>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5</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853766" y="1312586"/>
            <a:ext cx="2213525" cy="523220"/>
          </a:xfrm>
          <a:prstGeom prst="rect">
            <a:avLst/>
          </a:prstGeom>
          <a:noFill/>
        </p:spPr>
        <p:txBody>
          <a:bodyPr wrap="square" rtlCol="0">
            <a:spAutoFit/>
          </a:bodyPr>
          <a:lstStyle/>
          <a:p>
            <a:pPr>
              <a:spcAft>
                <a:spcPts val="600"/>
              </a:spcAft>
            </a:pPr>
            <a:r>
              <a:rPr lang="en-GB" sz="1400" dirty="0">
                <a:solidFill>
                  <a:schemeClr val="bg1">
                    <a:lumMod val="50000"/>
                  </a:schemeClr>
                </a:solidFill>
              </a:rPr>
              <a:t>Carefully lay the roof curb on the roof beams.</a:t>
            </a:r>
          </a:p>
        </p:txBody>
      </p:sp>
    </p:spTree>
    <p:extLst>
      <p:ext uri="{BB962C8B-B14F-4D97-AF65-F5344CB8AC3E}">
        <p14:creationId xmlns:p14="http://schemas.microsoft.com/office/powerpoint/2010/main" val="295006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nterface gráfica do usuário, Aplicativo&#10;&#10;Descrição gerada automaticamente">
            <a:extLst>
              <a:ext uri="{FF2B5EF4-FFF2-40B4-BE49-F238E27FC236}">
                <a16:creationId xmlns:a16="http://schemas.microsoft.com/office/drawing/2014/main" id="{DE3A4BA4-A9E9-4461-BCB2-35D93E1807A4}"/>
              </a:ext>
            </a:extLst>
          </p:cNvPr>
          <p:cNvPicPr>
            <a:picLocks noChangeAspect="1"/>
          </p:cNvPicPr>
          <p:nvPr/>
        </p:nvPicPr>
        <p:blipFill>
          <a:blip r:embed="rId3"/>
          <a:stretch>
            <a:fillRect/>
          </a:stretch>
        </p:blipFill>
        <p:spPr>
          <a:xfrm>
            <a:off x="1228483" y="1668183"/>
            <a:ext cx="1298118" cy="3099080"/>
          </a:xfrm>
          <a:prstGeom prst="rect">
            <a:avLst/>
          </a:prstGeom>
        </p:spPr>
      </p:pic>
      <p:pic>
        <p:nvPicPr>
          <p:cNvPr id="7" name="Imagem 6" descr="Desenho preto e branco&#10;&#10;Descrição gerada automaticamente com confiança baixa">
            <a:extLst>
              <a:ext uri="{FF2B5EF4-FFF2-40B4-BE49-F238E27FC236}">
                <a16:creationId xmlns:a16="http://schemas.microsoft.com/office/drawing/2014/main" id="{C183EA87-6CB0-48F0-8402-FC04C25EA003}"/>
              </a:ext>
            </a:extLst>
          </p:cNvPr>
          <p:cNvPicPr>
            <a:picLocks noChangeAspect="1"/>
          </p:cNvPicPr>
          <p:nvPr/>
        </p:nvPicPr>
        <p:blipFill>
          <a:blip r:embed="rId4"/>
          <a:stretch>
            <a:fillRect/>
          </a:stretch>
        </p:blipFill>
        <p:spPr>
          <a:xfrm>
            <a:off x="3873550" y="1668183"/>
            <a:ext cx="1365262" cy="3099080"/>
          </a:xfrm>
          <a:prstGeom prst="rect">
            <a:avLst/>
          </a:prstGeom>
        </p:spPr>
      </p:pic>
      <p:pic>
        <p:nvPicPr>
          <p:cNvPr id="9" name="Imagem 8" descr="Interface gráfica do usuário, Diagrama, Aplicativo&#10;&#10;Descrição gerada automaticamente">
            <a:extLst>
              <a:ext uri="{FF2B5EF4-FFF2-40B4-BE49-F238E27FC236}">
                <a16:creationId xmlns:a16="http://schemas.microsoft.com/office/drawing/2014/main" id="{73B4561A-AE2B-41FC-912F-560BD1DC7C7D}"/>
              </a:ext>
            </a:extLst>
          </p:cNvPr>
          <p:cNvPicPr>
            <a:picLocks noChangeAspect="1"/>
          </p:cNvPicPr>
          <p:nvPr/>
        </p:nvPicPr>
        <p:blipFill>
          <a:blip r:embed="rId5"/>
          <a:stretch>
            <a:fillRect/>
          </a:stretch>
        </p:blipFill>
        <p:spPr>
          <a:xfrm>
            <a:off x="6585759" y="1668183"/>
            <a:ext cx="1327258" cy="3099080"/>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WIRING PROCESS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50</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1885071" y="738684"/>
            <a:ext cx="5373858" cy="892552"/>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pPr marL="285750" indent="-285750" algn="l">
              <a:buFont typeface="Wingdings" panose="05000000000000000000" pitchFamily="2" charset="2"/>
              <a:buChar char="Ø"/>
            </a:pPr>
            <a:r>
              <a:rPr lang="en-GB" dirty="0"/>
              <a:t>Drill the plate to the diameter of the cable glands.</a:t>
            </a:r>
          </a:p>
          <a:p>
            <a:pPr marL="285750" indent="-285750" algn="l">
              <a:buFont typeface="Wingdings" panose="05000000000000000000" pitchFamily="2" charset="2"/>
              <a:buChar char="Ø"/>
            </a:pPr>
            <a:r>
              <a:rPr lang="en-GB" dirty="0"/>
              <a:t>It is recommended to only use one cable per cable gland.</a:t>
            </a:r>
          </a:p>
          <a:p>
            <a:pPr marL="285750" indent="-285750" algn="l">
              <a:buFont typeface="Wingdings" panose="05000000000000000000" pitchFamily="2" charset="2"/>
              <a:buChar char="Ø"/>
            </a:pPr>
            <a:r>
              <a:rPr lang="en-GB" dirty="0"/>
              <a:t>Place the cable glands on the plate.</a:t>
            </a:r>
          </a:p>
        </p:txBody>
      </p:sp>
      <p:sp>
        <p:nvSpPr>
          <p:cNvPr id="10" name="Seta: para a Direita 9">
            <a:extLst>
              <a:ext uri="{FF2B5EF4-FFF2-40B4-BE49-F238E27FC236}">
                <a16:creationId xmlns:a16="http://schemas.microsoft.com/office/drawing/2014/main" id="{6107C583-2237-4492-BF78-724022B1F132}"/>
              </a:ext>
            </a:extLst>
          </p:cNvPr>
          <p:cNvSpPr/>
          <p:nvPr/>
        </p:nvSpPr>
        <p:spPr>
          <a:xfrm>
            <a:off x="3076983" y="2862775"/>
            <a:ext cx="246185" cy="724487"/>
          </a:xfrm>
          <a:prstGeom prst="rightArrow">
            <a:avLst>
              <a:gd name="adj1" fmla="val 50000"/>
              <a:gd name="adj2" fmla="val 100000"/>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eta: para a Direita 14">
            <a:extLst>
              <a:ext uri="{FF2B5EF4-FFF2-40B4-BE49-F238E27FC236}">
                <a16:creationId xmlns:a16="http://schemas.microsoft.com/office/drawing/2014/main" id="{A1B2BDA2-9968-499F-B8E7-31CBCE70A7BD}"/>
              </a:ext>
            </a:extLst>
          </p:cNvPr>
          <p:cNvSpPr/>
          <p:nvPr/>
        </p:nvSpPr>
        <p:spPr>
          <a:xfrm>
            <a:off x="5789193" y="2862775"/>
            <a:ext cx="246185" cy="724487"/>
          </a:xfrm>
          <a:prstGeom prst="rightArrow">
            <a:avLst>
              <a:gd name="adj1" fmla="val 50000"/>
              <a:gd name="adj2" fmla="val 100000"/>
            </a:avLst>
          </a:prstGeom>
          <a:solidFill>
            <a:srgbClr val="B50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aixaDeTexto 18">
            <a:extLst>
              <a:ext uri="{FF2B5EF4-FFF2-40B4-BE49-F238E27FC236}">
                <a16:creationId xmlns:a16="http://schemas.microsoft.com/office/drawing/2014/main" id="{2E32D7A3-4D36-4264-90DF-715809759A73}"/>
              </a:ext>
            </a:extLst>
          </p:cNvPr>
          <p:cNvSpPr txBox="1"/>
          <p:nvPr/>
        </p:nvSpPr>
        <p:spPr>
          <a:xfrm>
            <a:off x="5637662" y="1929109"/>
            <a:ext cx="883252" cy="430887"/>
          </a:xfrm>
          <a:prstGeom prst="rect">
            <a:avLst/>
          </a:prstGeom>
          <a:noFill/>
        </p:spPr>
        <p:txBody>
          <a:bodyPr wrap="square" rtlCol="0">
            <a:spAutoFit/>
          </a:bodyPr>
          <a:lstStyle/>
          <a:p>
            <a:pPr algn="r">
              <a:spcAft>
                <a:spcPts val="600"/>
              </a:spcAft>
            </a:pPr>
            <a:r>
              <a:rPr lang="en-GB" sz="1100" dirty="0">
                <a:solidFill>
                  <a:schemeClr val="bg1">
                    <a:lumMod val="50000"/>
                  </a:schemeClr>
                </a:solidFill>
              </a:rPr>
              <a:t>POWER CABLE</a:t>
            </a:r>
          </a:p>
        </p:txBody>
      </p:sp>
      <p:sp>
        <p:nvSpPr>
          <p:cNvPr id="20" name="CaixaDeTexto 19">
            <a:extLst>
              <a:ext uri="{FF2B5EF4-FFF2-40B4-BE49-F238E27FC236}">
                <a16:creationId xmlns:a16="http://schemas.microsoft.com/office/drawing/2014/main" id="{AF29391F-1AC4-4486-9F1E-2B34B061D4C3}"/>
              </a:ext>
            </a:extLst>
          </p:cNvPr>
          <p:cNvSpPr txBox="1"/>
          <p:nvPr/>
        </p:nvSpPr>
        <p:spPr>
          <a:xfrm>
            <a:off x="5193656" y="4336376"/>
            <a:ext cx="1327258" cy="430887"/>
          </a:xfrm>
          <a:prstGeom prst="rect">
            <a:avLst/>
          </a:prstGeom>
          <a:noFill/>
        </p:spPr>
        <p:txBody>
          <a:bodyPr wrap="square" rtlCol="0">
            <a:spAutoFit/>
          </a:bodyPr>
          <a:lstStyle/>
          <a:p>
            <a:pPr algn="r">
              <a:spcAft>
                <a:spcPts val="600"/>
              </a:spcAft>
            </a:pPr>
            <a:r>
              <a:rPr lang="en-GB" sz="1100" dirty="0">
                <a:solidFill>
                  <a:schemeClr val="bg1">
                    <a:lumMod val="50000"/>
                  </a:schemeClr>
                </a:solidFill>
              </a:rPr>
              <a:t>COMMUNICATION CABLE</a:t>
            </a:r>
          </a:p>
        </p:txBody>
      </p:sp>
      <p:cxnSp>
        <p:nvCxnSpPr>
          <p:cNvPr id="21" name="Conector: Angulado 20">
            <a:extLst>
              <a:ext uri="{FF2B5EF4-FFF2-40B4-BE49-F238E27FC236}">
                <a16:creationId xmlns:a16="http://schemas.microsoft.com/office/drawing/2014/main" id="{788D8791-72F5-4B66-8064-64F4096A3909}"/>
              </a:ext>
            </a:extLst>
          </p:cNvPr>
          <p:cNvCxnSpPr>
            <a:cxnSpLocks/>
            <a:stCxn id="19" idx="3"/>
          </p:cNvCxnSpPr>
          <p:nvPr/>
        </p:nvCxnSpPr>
        <p:spPr>
          <a:xfrm>
            <a:off x="6520914" y="2144553"/>
            <a:ext cx="463696" cy="999498"/>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ector: Angulado 21">
            <a:extLst>
              <a:ext uri="{FF2B5EF4-FFF2-40B4-BE49-F238E27FC236}">
                <a16:creationId xmlns:a16="http://schemas.microsoft.com/office/drawing/2014/main" id="{8A572A91-7E42-4EB0-9B4A-772BCAD492B9}"/>
              </a:ext>
            </a:extLst>
          </p:cNvPr>
          <p:cNvCxnSpPr>
            <a:cxnSpLocks/>
            <a:endCxn id="20" idx="3"/>
          </p:cNvCxnSpPr>
          <p:nvPr/>
        </p:nvCxnSpPr>
        <p:spPr>
          <a:xfrm rot="5400000">
            <a:off x="6437663" y="4004872"/>
            <a:ext cx="630199" cy="463696"/>
          </a:xfrm>
          <a:prstGeom prst="bentConnector2">
            <a:avLst/>
          </a:prstGeom>
          <a:ln w="12700">
            <a:solidFill>
              <a:srgbClr val="B5013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54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WIRING PROCESS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51</a:t>
            </a:fld>
            <a:r>
              <a:rPr lang="en-US"/>
              <a:t> |</a:t>
            </a:r>
            <a:endParaRPr lang="fr-FR" dirty="0"/>
          </a:p>
        </p:txBody>
      </p:sp>
      <p:sp>
        <p:nvSpPr>
          <p:cNvPr id="13" name="CaixaDeTexto 12">
            <a:extLst>
              <a:ext uri="{FF2B5EF4-FFF2-40B4-BE49-F238E27FC236}">
                <a16:creationId xmlns:a16="http://schemas.microsoft.com/office/drawing/2014/main" id="{DE678120-994E-45AB-B63C-D67E1AC4308D}"/>
              </a:ext>
            </a:extLst>
          </p:cNvPr>
          <p:cNvSpPr txBox="1"/>
          <p:nvPr/>
        </p:nvSpPr>
        <p:spPr>
          <a:xfrm>
            <a:off x="3001967" y="766820"/>
            <a:ext cx="3140067"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en-GB" dirty="0"/>
              <a:t>Pass both cables through the glands and reposition the plate.</a:t>
            </a:r>
          </a:p>
        </p:txBody>
      </p:sp>
      <p:pic>
        <p:nvPicPr>
          <p:cNvPr id="7" name="Imagem 6" descr="Diagrama&#10;&#10;Descrição gerada automaticamente com confiança baixa">
            <a:extLst>
              <a:ext uri="{FF2B5EF4-FFF2-40B4-BE49-F238E27FC236}">
                <a16:creationId xmlns:a16="http://schemas.microsoft.com/office/drawing/2014/main" id="{9629C797-52F8-4C62-AE62-5659E523DFD8}"/>
              </a:ext>
            </a:extLst>
          </p:cNvPr>
          <p:cNvPicPr>
            <a:picLocks noChangeAspect="1"/>
          </p:cNvPicPr>
          <p:nvPr/>
        </p:nvPicPr>
        <p:blipFill rotWithShape="1">
          <a:blip r:embed="rId3"/>
          <a:srcRect l="23445" t="3275" r="3883" b="9326"/>
          <a:stretch/>
        </p:blipFill>
        <p:spPr>
          <a:xfrm>
            <a:off x="161933" y="1475580"/>
            <a:ext cx="4329100" cy="2885438"/>
          </a:xfrm>
          <a:prstGeom prst="rect">
            <a:avLst/>
          </a:prstGeom>
          <a:ln w="12700">
            <a:solidFill>
              <a:srgbClr val="B50130"/>
            </a:solidFill>
          </a:ln>
        </p:spPr>
      </p:pic>
      <p:pic>
        <p:nvPicPr>
          <p:cNvPr id="10" name="Imagem 9" descr="Imagem de vídeo game&#10;&#10;Descrição gerada automaticamente com confiança baixa">
            <a:extLst>
              <a:ext uri="{FF2B5EF4-FFF2-40B4-BE49-F238E27FC236}">
                <a16:creationId xmlns:a16="http://schemas.microsoft.com/office/drawing/2014/main" id="{8840B040-901F-4CFC-ACEA-4AA530CD0217}"/>
              </a:ext>
            </a:extLst>
          </p:cNvPr>
          <p:cNvPicPr>
            <a:picLocks noChangeAspect="1"/>
          </p:cNvPicPr>
          <p:nvPr/>
        </p:nvPicPr>
        <p:blipFill rotWithShape="1">
          <a:blip r:embed="rId4"/>
          <a:srcRect l="24312" t="3473" r="3735" b="9500"/>
          <a:stretch/>
        </p:blipFill>
        <p:spPr>
          <a:xfrm>
            <a:off x="4652966" y="1475580"/>
            <a:ext cx="4329100" cy="2885438"/>
          </a:xfrm>
          <a:prstGeom prst="rect">
            <a:avLst/>
          </a:prstGeom>
          <a:ln w="12700">
            <a:solidFill>
              <a:srgbClr val="B50130"/>
            </a:solidFill>
          </a:ln>
        </p:spPr>
      </p:pic>
    </p:spTree>
    <p:extLst>
      <p:ext uri="{BB962C8B-B14F-4D97-AF65-F5344CB8AC3E}">
        <p14:creationId xmlns:p14="http://schemas.microsoft.com/office/powerpoint/2010/main" val="291043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Texto&#10;&#10;Descrição gerada automaticamente">
            <a:extLst>
              <a:ext uri="{FF2B5EF4-FFF2-40B4-BE49-F238E27FC236}">
                <a16:creationId xmlns:a16="http://schemas.microsoft.com/office/drawing/2014/main" id="{BCB82EBE-42C5-4AEC-B542-8425A889E86D}"/>
              </a:ext>
            </a:extLst>
          </p:cNvPr>
          <p:cNvPicPr>
            <a:picLocks noChangeAspect="1"/>
          </p:cNvPicPr>
          <p:nvPr/>
        </p:nvPicPr>
        <p:blipFill rotWithShape="1">
          <a:blip r:embed="rId3"/>
          <a:srcRect l="4580" t="10202" b="20535"/>
          <a:stretch/>
        </p:blipFill>
        <p:spPr>
          <a:xfrm>
            <a:off x="2605439" y="809287"/>
            <a:ext cx="6356385" cy="3739193"/>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WIRING PROCESS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52</a:t>
            </a:fld>
            <a:r>
              <a:rPr lang="en-US"/>
              <a:t> |</a:t>
            </a:r>
            <a:endParaRPr lang="fr-FR" dirty="0"/>
          </a:p>
        </p:txBody>
      </p:sp>
      <p:sp>
        <p:nvSpPr>
          <p:cNvPr id="20" name="CaixaDeTexto 19">
            <a:extLst>
              <a:ext uri="{FF2B5EF4-FFF2-40B4-BE49-F238E27FC236}">
                <a16:creationId xmlns:a16="http://schemas.microsoft.com/office/drawing/2014/main" id="{9BF38392-AC0B-468E-80E7-366A161E169A}"/>
              </a:ext>
            </a:extLst>
          </p:cNvPr>
          <p:cNvSpPr txBox="1"/>
          <p:nvPr/>
        </p:nvSpPr>
        <p:spPr>
          <a:xfrm>
            <a:off x="813927" y="809287"/>
            <a:ext cx="534573" cy="369332"/>
          </a:xfrm>
          <a:prstGeom prst="rect">
            <a:avLst/>
          </a:prstGeom>
          <a:noFill/>
        </p:spPr>
        <p:txBody>
          <a:bodyPr wrap="square" rtlCol="0">
            <a:spAutoFit/>
          </a:bodyPr>
          <a:lstStyle/>
          <a:p>
            <a:r>
              <a:rPr lang="pt-BR" dirty="0">
                <a:solidFill>
                  <a:schemeClr val="bg1"/>
                </a:solidFill>
              </a:rPr>
              <a:t>1</a:t>
            </a:r>
            <a:endParaRPr lang="en-GB" dirty="0">
              <a:solidFill>
                <a:schemeClr val="bg1"/>
              </a:solidFill>
            </a:endParaRPr>
          </a:p>
        </p:txBody>
      </p:sp>
      <p:sp>
        <p:nvSpPr>
          <p:cNvPr id="23" name="CaixaDeTexto 22">
            <a:extLst>
              <a:ext uri="{FF2B5EF4-FFF2-40B4-BE49-F238E27FC236}">
                <a16:creationId xmlns:a16="http://schemas.microsoft.com/office/drawing/2014/main" id="{2FC00854-FF1B-4507-B21B-B000E341A155}"/>
              </a:ext>
            </a:extLst>
          </p:cNvPr>
          <p:cNvSpPr txBox="1"/>
          <p:nvPr/>
        </p:nvSpPr>
        <p:spPr>
          <a:xfrm>
            <a:off x="813927" y="2938365"/>
            <a:ext cx="534573" cy="369332"/>
          </a:xfrm>
          <a:prstGeom prst="rect">
            <a:avLst/>
          </a:prstGeom>
          <a:noFill/>
        </p:spPr>
        <p:txBody>
          <a:bodyPr wrap="square" rtlCol="0">
            <a:spAutoFit/>
          </a:bodyPr>
          <a:lstStyle/>
          <a:p>
            <a:r>
              <a:rPr lang="pt-BR" dirty="0">
                <a:solidFill>
                  <a:schemeClr val="bg1"/>
                </a:solidFill>
              </a:rPr>
              <a:t>2</a:t>
            </a:r>
            <a:endParaRPr lang="en-GB" dirty="0">
              <a:solidFill>
                <a:schemeClr val="bg1"/>
              </a:solidFill>
            </a:endParaRPr>
          </a:p>
        </p:txBody>
      </p:sp>
      <p:sp>
        <p:nvSpPr>
          <p:cNvPr id="18" name="CaixaDeTexto 17">
            <a:extLst>
              <a:ext uri="{FF2B5EF4-FFF2-40B4-BE49-F238E27FC236}">
                <a16:creationId xmlns:a16="http://schemas.microsoft.com/office/drawing/2014/main" id="{7FB15A91-CB4A-4C20-92AF-79318B934BFE}"/>
              </a:ext>
            </a:extLst>
          </p:cNvPr>
          <p:cNvSpPr txBox="1"/>
          <p:nvPr/>
        </p:nvSpPr>
        <p:spPr>
          <a:xfrm>
            <a:off x="182176" y="2201830"/>
            <a:ext cx="2250754" cy="954107"/>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en-GB" dirty="0"/>
              <a:t>Detail of the cables coming from the roof curb and passing through the plate.</a:t>
            </a:r>
          </a:p>
        </p:txBody>
      </p:sp>
    </p:spTree>
    <p:extLst>
      <p:ext uri="{BB962C8B-B14F-4D97-AF65-F5344CB8AC3E}">
        <p14:creationId xmlns:p14="http://schemas.microsoft.com/office/powerpoint/2010/main" val="80918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WIRING PROCESS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53</a:t>
            </a:fld>
            <a:r>
              <a:rPr lang="en-US"/>
              <a:t> |</a:t>
            </a:r>
            <a:endParaRPr lang="fr-FR" dirty="0"/>
          </a:p>
        </p:txBody>
      </p:sp>
      <p:pic>
        <p:nvPicPr>
          <p:cNvPr id="10" name="Imagem 9" descr="Tela de computador com texto preto sobre fundo branco&#10;&#10;Descrição gerada automaticamente com confiança média">
            <a:extLst>
              <a:ext uri="{FF2B5EF4-FFF2-40B4-BE49-F238E27FC236}">
                <a16:creationId xmlns:a16="http://schemas.microsoft.com/office/drawing/2014/main" id="{CDFCB6E1-E65D-428D-BE6B-1546FB088CCA}"/>
              </a:ext>
            </a:extLst>
          </p:cNvPr>
          <p:cNvPicPr>
            <a:picLocks noChangeAspect="1"/>
          </p:cNvPicPr>
          <p:nvPr/>
        </p:nvPicPr>
        <p:blipFill rotWithShape="1">
          <a:blip r:embed="rId3"/>
          <a:srcRect t="1822" b="17505"/>
          <a:stretch/>
        </p:blipFill>
        <p:spPr>
          <a:xfrm>
            <a:off x="2968452" y="822960"/>
            <a:ext cx="5971532" cy="3825139"/>
          </a:xfrm>
          <a:prstGeom prst="rect">
            <a:avLst/>
          </a:prstGeom>
          <a:ln w="12700">
            <a:solidFill>
              <a:srgbClr val="B50130"/>
            </a:solidFill>
          </a:ln>
        </p:spPr>
      </p:pic>
      <p:sp>
        <p:nvSpPr>
          <p:cNvPr id="17" name="CaixaDeTexto 16">
            <a:extLst>
              <a:ext uri="{FF2B5EF4-FFF2-40B4-BE49-F238E27FC236}">
                <a16:creationId xmlns:a16="http://schemas.microsoft.com/office/drawing/2014/main" id="{12E86588-BCB6-481C-AB88-84C7C6907A45}"/>
              </a:ext>
            </a:extLst>
          </p:cNvPr>
          <p:cNvSpPr txBox="1"/>
          <p:nvPr/>
        </p:nvSpPr>
        <p:spPr>
          <a:xfrm>
            <a:off x="204017" y="1101042"/>
            <a:ext cx="2560418" cy="738664"/>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en-GB" dirty="0"/>
              <a:t>Pull the </a:t>
            </a:r>
            <a:r>
              <a:rPr lang="en-GB" dirty="0">
                <a:solidFill>
                  <a:srgbClr val="B50130"/>
                </a:solidFill>
              </a:rPr>
              <a:t>Communication Cable</a:t>
            </a:r>
            <a:r>
              <a:rPr lang="en-GB" dirty="0"/>
              <a:t> through the cable gland, to the rooftop’s control cabinet.</a:t>
            </a:r>
          </a:p>
        </p:txBody>
      </p:sp>
    </p:spTree>
    <p:extLst>
      <p:ext uri="{BB962C8B-B14F-4D97-AF65-F5344CB8AC3E}">
        <p14:creationId xmlns:p14="http://schemas.microsoft.com/office/powerpoint/2010/main" val="386996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WIRING PROCESS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54</a:t>
            </a:fld>
            <a:r>
              <a:rPr lang="en-US"/>
              <a:t> |</a:t>
            </a:r>
            <a:endParaRPr lang="fr-FR" dirty="0"/>
          </a:p>
        </p:txBody>
      </p:sp>
      <p:sp>
        <p:nvSpPr>
          <p:cNvPr id="17" name="CaixaDeTexto 16">
            <a:extLst>
              <a:ext uri="{FF2B5EF4-FFF2-40B4-BE49-F238E27FC236}">
                <a16:creationId xmlns:a16="http://schemas.microsoft.com/office/drawing/2014/main" id="{12E86588-BCB6-481C-AB88-84C7C6907A45}"/>
              </a:ext>
            </a:extLst>
          </p:cNvPr>
          <p:cNvSpPr txBox="1"/>
          <p:nvPr/>
        </p:nvSpPr>
        <p:spPr>
          <a:xfrm>
            <a:off x="92290" y="1183440"/>
            <a:ext cx="2998385" cy="738664"/>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en-GB" dirty="0"/>
              <a:t>On the control </a:t>
            </a:r>
            <a:r>
              <a:rPr lang="en-GB" dirty="0" err="1"/>
              <a:t>cabiet</a:t>
            </a:r>
            <a:r>
              <a:rPr lang="en-GB" dirty="0"/>
              <a:t>, connect the </a:t>
            </a:r>
            <a:r>
              <a:rPr lang="en-GB" dirty="0">
                <a:solidFill>
                  <a:srgbClr val="B50130"/>
                </a:solidFill>
              </a:rPr>
              <a:t>Communication Cable </a:t>
            </a:r>
            <a:r>
              <a:rPr lang="en-GB" dirty="0"/>
              <a:t>to the </a:t>
            </a:r>
            <a:r>
              <a:rPr lang="en-GB" dirty="0" err="1">
                <a:solidFill>
                  <a:srgbClr val="B50130"/>
                </a:solidFill>
              </a:rPr>
              <a:t>eCLIMATIC</a:t>
            </a:r>
            <a:r>
              <a:rPr lang="en-GB" dirty="0"/>
              <a:t> control.</a:t>
            </a:r>
          </a:p>
        </p:txBody>
      </p:sp>
      <p:pic>
        <p:nvPicPr>
          <p:cNvPr id="5" name="Imagem 4" descr="Diagrama&#10;&#10;Descrição gerada automaticamente">
            <a:extLst>
              <a:ext uri="{FF2B5EF4-FFF2-40B4-BE49-F238E27FC236}">
                <a16:creationId xmlns:a16="http://schemas.microsoft.com/office/drawing/2014/main" id="{83B54520-D052-4B18-AAA6-12169E438B6F}"/>
              </a:ext>
            </a:extLst>
          </p:cNvPr>
          <p:cNvPicPr>
            <a:picLocks noChangeAspect="1"/>
          </p:cNvPicPr>
          <p:nvPr/>
        </p:nvPicPr>
        <p:blipFill rotWithShape="1">
          <a:blip r:embed="rId3"/>
          <a:srcRect l="3994" t="9087" b="7314"/>
          <a:stretch/>
        </p:blipFill>
        <p:spPr>
          <a:xfrm>
            <a:off x="3182965" y="715447"/>
            <a:ext cx="5868746" cy="4299903"/>
          </a:xfrm>
          <a:prstGeom prst="rect">
            <a:avLst/>
          </a:prstGeom>
          <a:ln w="12700">
            <a:solidFill>
              <a:srgbClr val="B50130"/>
            </a:solidFill>
          </a:ln>
        </p:spPr>
      </p:pic>
      <p:pic>
        <p:nvPicPr>
          <p:cNvPr id="6" name="Imagem 5" descr="Interface gráfica do usuário&#10;&#10;Descrição gerada automaticamente com confiança média">
            <a:extLst>
              <a:ext uri="{FF2B5EF4-FFF2-40B4-BE49-F238E27FC236}">
                <a16:creationId xmlns:a16="http://schemas.microsoft.com/office/drawing/2014/main" id="{71B65953-4E87-4940-B21D-866B8FA700AF}"/>
              </a:ext>
            </a:extLst>
          </p:cNvPr>
          <p:cNvPicPr>
            <a:picLocks noChangeAspect="1"/>
          </p:cNvPicPr>
          <p:nvPr/>
        </p:nvPicPr>
        <p:blipFill>
          <a:blip r:embed="rId4"/>
          <a:stretch>
            <a:fillRect/>
          </a:stretch>
        </p:blipFill>
        <p:spPr>
          <a:xfrm>
            <a:off x="246724" y="2115910"/>
            <a:ext cx="2689516" cy="1619668"/>
          </a:xfrm>
          <a:prstGeom prst="rect">
            <a:avLst/>
          </a:prstGeom>
        </p:spPr>
      </p:pic>
    </p:spTree>
    <p:extLst>
      <p:ext uri="{BB962C8B-B14F-4D97-AF65-F5344CB8AC3E}">
        <p14:creationId xmlns:p14="http://schemas.microsoft.com/office/powerpoint/2010/main" val="27208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Diagrama&#10;&#10;Descrição gerada automaticamente">
            <a:extLst>
              <a:ext uri="{FF2B5EF4-FFF2-40B4-BE49-F238E27FC236}">
                <a16:creationId xmlns:a16="http://schemas.microsoft.com/office/drawing/2014/main" id="{FB25A091-3F42-4697-BD9C-A45A212C12C0}"/>
              </a:ext>
            </a:extLst>
          </p:cNvPr>
          <p:cNvPicPr>
            <a:picLocks noChangeAspect="1"/>
          </p:cNvPicPr>
          <p:nvPr/>
        </p:nvPicPr>
        <p:blipFill>
          <a:blip r:embed="rId3">
            <a:clrChange>
              <a:clrFrom>
                <a:srgbClr val="C3C3C3"/>
              </a:clrFrom>
              <a:clrTo>
                <a:srgbClr val="C3C3C3">
                  <a:alpha val="0"/>
                </a:srgbClr>
              </a:clrTo>
            </a:clrChange>
          </a:blip>
          <a:stretch>
            <a:fillRect/>
          </a:stretch>
        </p:blipFill>
        <p:spPr>
          <a:xfrm>
            <a:off x="882154" y="1696608"/>
            <a:ext cx="8025618" cy="3051386"/>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WIRING PROCESS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55</a:t>
            </a:fld>
            <a:r>
              <a:rPr lang="en-US"/>
              <a:t> |</a:t>
            </a:r>
            <a:endParaRPr lang="fr-FR" dirty="0"/>
          </a:p>
        </p:txBody>
      </p:sp>
      <p:sp>
        <p:nvSpPr>
          <p:cNvPr id="12" name="CaixaDeTexto 11">
            <a:extLst>
              <a:ext uri="{FF2B5EF4-FFF2-40B4-BE49-F238E27FC236}">
                <a16:creationId xmlns:a16="http://schemas.microsoft.com/office/drawing/2014/main" id="{6BEC3782-C02B-4A21-82EC-E41E383B1255}"/>
              </a:ext>
            </a:extLst>
          </p:cNvPr>
          <p:cNvSpPr txBox="1"/>
          <p:nvPr/>
        </p:nvSpPr>
        <p:spPr>
          <a:xfrm>
            <a:off x="4176040" y="816326"/>
            <a:ext cx="2576452" cy="523220"/>
          </a:xfrm>
          <a:prstGeom prst="rect">
            <a:avLst/>
          </a:prstGeom>
          <a:noFill/>
          <a:ln w="12700">
            <a:solidFill>
              <a:srgbClr val="B50130"/>
            </a:solidFill>
          </a:ln>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en-GB" dirty="0">
                <a:solidFill>
                  <a:srgbClr val="B50130"/>
                </a:solidFill>
              </a:rPr>
              <a:t>J14 port </a:t>
            </a:r>
            <a:r>
              <a:rPr lang="en-GB" dirty="0"/>
              <a:t>for </a:t>
            </a:r>
            <a:r>
              <a:rPr lang="en-GB" dirty="0">
                <a:solidFill>
                  <a:srgbClr val="B50130"/>
                </a:solidFill>
              </a:rPr>
              <a:t>master-slave</a:t>
            </a:r>
            <a:r>
              <a:rPr lang="en-GB" dirty="0"/>
              <a:t> communication between units</a:t>
            </a:r>
          </a:p>
        </p:txBody>
      </p:sp>
      <p:sp>
        <p:nvSpPr>
          <p:cNvPr id="16" name="Retângulo 15">
            <a:extLst>
              <a:ext uri="{FF2B5EF4-FFF2-40B4-BE49-F238E27FC236}">
                <a16:creationId xmlns:a16="http://schemas.microsoft.com/office/drawing/2014/main" id="{040862C4-FAB2-410E-BAD4-498E913411EF}"/>
              </a:ext>
            </a:extLst>
          </p:cNvPr>
          <p:cNvSpPr/>
          <p:nvPr/>
        </p:nvSpPr>
        <p:spPr>
          <a:xfrm>
            <a:off x="3516713" y="1696608"/>
            <a:ext cx="437665" cy="1079170"/>
          </a:xfrm>
          <a:prstGeom prst="rect">
            <a:avLst/>
          </a:prstGeom>
          <a:solidFill>
            <a:srgbClr val="B50130">
              <a:alpha val="30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ector: Angulado 14">
            <a:extLst>
              <a:ext uri="{FF2B5EF4-FFF2-40B4-BE49-F238E27FC236}">
                <a16:creationId xmlns:a16="http://schemas.microsoft.com/office/drawing/2014/main" id="{28B9A284-0382-4735-AE33-4F9C57762FFD}"/>
              </a:ext>
            </a:extLst>
          </p:cNvPr>
          <p:cNvCxnSpPr>
            <a:cxnSpLocks/>
            <a:stCxn id="12" idx="1"/>
            <a:endCxn id="16" idx="0"/>
          </p:cNvCxnSpPr>
          <p:nvPr/>
        </p:nvCxnSpPr>
        <p:spPr>
          <a:xfrm rot="10800000" flipV="1">
            <a:off x="3735546" y="1077936"/>
            <a:ext cx="440494" cy="618672"/>
          </a:xfrm>
          <a:prstGeom prst="bentConnector2">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7" name="Retângulo 26">
            <a:extLst>
              <a:ext uri="{FF2B5EF4-FFF2-40B4-BE49-F238E27FC236}">
                <a16:creationId xmlns:a16="http://schemas.microsoft.com/office/drawing/2014/main" id="{09C1BB7E-F38D-4DFB-A727-8EAE00B35EFD}"/>
              </a:ext>
            </a:extLst>
          </p:cNvPr>
          <p:cNvSpPr/>
          <p:nvPr/>
        </p:nvSpPr>
        <p:spPr>
          <a:xfrm>
            <a:off x="1398262" y="2788047"/>
            <a:ext cx="1417433" cy="133905"/>
          </a:xfrm>
          <a:prstGeom prst="rect">
            <a:avLst/>
          </a:prstGeom>
          <a:solidFill>
            <a:srgbClr val="B50130">
              <a:alpha val="30000"/>
            </a:srgbClr>
          </a:solid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aixaDeTexto 29">
            <a:extLst>
              <a:ext uri="{FF2B5EF4-FFF2-40B4-BE49-F238E27FC236}">
                <a16:creationId xmlns:a16="http://schemas.microsoft.com/office/drawing/2014/main" id="{E013E888-9843-4E47-9E1A-791E50FA1435}"/>
              </a:ext>
            </a:extLst>
          </p:cNvPr>
          <p:cNvSpPr txBox="1"/>
          <p:nvPr/>
        </p:nvSpPr>
        <p:spPr>
          <a:xfrm>
            <a:off x="531634" y="816326"/>
            <a:ext cx="2791265" cy="738664"/>
          </a:xfrm>
          <a:prstGeom prst="rect">
            <a:avLst/>
          </a:prstGeom>
          <a:noFill/>
          <a:ln w="12700">
            <a:solidFill>
              <a:srgbClr val="B50130"/>
            </a:solidFill>
          </a:ln>
        </p:spPr>
        <p:txBody>
          <a:bodyPr wrap="square" rtlCol="0">
            <a:spAutoFit/>
          </a:bodyPr>
          <a:lstStyle>
            <a:defPPr>
              <a:defRPr lang="fr-FR"/>
            </a:defPPr>
            <a:lvl1pPr algn="ctr">
              <a:spcAft>
                <a:spcPts val="600"/>
              </a:spcAft>
              <a:defRPr sz="1400">
                <a:solidFill>
                  <a:schemeClr val="bg1">
                    <a:lumMod val="50000"/>
                  </a:schemeClr>
                </a:solidFill>
              </a:defRPr>
            </a:lvl1pPr>
          </a:lstStyle>
          <a:p>
            <a:pPr algn="l"/>
            <a:r>
              <a:rPr lang="en-GB" dirty="0">
                <a:solidFill>
                  <a:srgbClr val="B50130"/>
                </a:solidFill>
              </a:rPr>
              <a:t>BMS card connection</a:t>
            </a:r>
            <a:r>
              <a:rPr lang="en-GB" dirty="0"/>
              <a:t> for Building Automation system (</a:t>
            </a:r>
            <a:r>
              <a:rPr lang="en-GB" dirty="0" err="1"/>
              <a:t>LonWorks</a:t>
            </a:r>
            <a:r>
              <a:rPr lang="en-GB" dirty="0"/>
              <a:t> / </a:t>
            </a:r>
            <a:r>
              <a:rPr lang="en-GB" dirty="0" err="1"/>
              <a:t>BacNet</a:t>
            </a:r>
            <a:r>
              <a:rPr lang="en-GB" dirty="0"/>
              <a:t> / </a:t>
            </a:r>
            <a:r>
              <a:rPr lang="en-GB" dirty="0" err="1"/>
              <a:t>ModBus</a:t>
            </a:r>
            <a:r>
              <a:rPr lang="en-GB" dirty="0"/>
              <a:t>).</a:t>
            </a:r>
          </a:p>
        </p:txBody>
      </p:sp>
      <p:cxnSp>
        <p:nvCxnSpPr>
          <p:cNvPr id="31" name="Conector: Angulado 30">
            <a:extLst>
              <a:ext uri="{FF2B5EF4-FFF2-40B4-BE49-F238E27FC236}">
                <a16:creationId xmlns:a16="http://schemas.microsoft.com/office/drawing/2014/main" id="{908D500B-65A1-4680-BF6D-F3367936ED77}"/>
              </a:ext>
            </a:extLst>
          </p:cNvPr>
          <p:cNvCxnSpPr>
            <a:cxnSpLocks/>
            <a:stCxn id="30" idx="1"/>
            <a:endCxn id="27" idx="1"/>
          </p:cNvCxnSpPr>
          <p:nvPr/>
        </p:nvCxnSpPr>
        <p:spPr>
          <a:xfrm rot="10800000" flipH="1" flipV="1">
            <a:off x="531634" y="1185658"/>
            <a:ext cx="866628" cy="1669342"/>
          </a:xfrm>
          <a:prstGeom prst="bentConnector3">
            <a:avLst>
              <a:gd name="adj1" fmla="val -26378"/>
            </a:avLst>
          </a:prstGeom>
          <a:noFill/>
          <a:ln w="12700">
            <a:solidFill>
              <a:srgbClr val="B50130"/>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9730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Diagrama&#10;&#10;Descrição gerada automaticamente">
            <a:extLst>
              <a:ext uri="{FF2B5EF4-FFF2-40B4-BE49-F238E27FC236}">
                <a16:creationId xmlns:a16="http://schemas.microsoft.com/office/drawing/2014/main" id="{B233BC35-35CD-4358-9484-61BB6F0A1729}"/>
              </a:ext>
            </a:extLst>
          </p:cNvPr>
          <p:cNvPicPr>
            <a:picLocks noChangeAspect="1"/>
          </p:cNvPicPr>
          <p:nvPr/>
        </p:nvPicPr>
        <p:blipFill rotWithShape="1">
          <a:blip r:embed="rId3"/>
          <a:srcRect l="6539" b="15826"/>
          <a:stretch/>
        </p:blipFill>
        <p:spPr>
          <a:xfrm>
            <a:off x="128289" y="1631155"/>
            <a:ext cx="4379567" cy="3069910"/>
          </a:xfrm>
          <a:prstGeom prst="rect">
            <a:avLst/>
          </a:prstGeom>
          <a:ln w="12700">
            <a:solidFill>
              <a:srgbClr val="B50130"/>
            </a:solidFill>
          </a:ln>
        </p:spPr>
      </p:pic>
      <p:pic>
        <p:nvPicPr>
          <p:cNvPr id="7" name="Imagem 6" descr="Diagrama&#10;&#10;Descrição gerada automaticamente com confiança média">
            <a:extLst>
              <a:ext uri="{FF2B5EF4-FFF2-40B4-BE49-F238E27FC236}">
                <a16:creationId xmlns:a16="http://schemas.microsoft.com/office/drawing/2014/main" id="{612C613E-4AAB-46A9-A71A-ECBC6D36CCE2}"/>
              </a:ext>
            </a:extLst>
          </p:cNvPr>
          <p:cNvPicPr>
            <a:picLocks noChangeAspect="1"/>
          </p:cNvPicPr>
          <p:nvPr/>
        </p:nvPicPr>
        <p:blipFill rotWithShape="1">
          <a:blip r:embed="rId4"/>
          <a:srcRect l="6355" b="17444"/>
          <a:stretch/>
        </p:blipFill>
        <p:spPr>
          <a:xfrm>
            <a:off x="4636145" y="1631155"/>
            <a:ext cx="4379567" cy="3069910"/>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WIRING PROCESS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56</a:t>
            </a:fld>
            <a:r>
              <a:rPr lang="en-US"/>
              <a:t> |</a:t>
            </a:r>
            <a:endParaRPr lang="fr-FR" dirty="0"/>
          </a:p>
        </p:txBody>
      </p:sp>
      <p:sp>
        <p:nvSpPr>
          <p:cNvPr id="17" name="CaixaDeTexto 16">
            <a:extLst>
              <a:ext uri="{FF2B5EF4-FFF2-40B4-BE49-F238E27FC236}">
                <a16:creationId xmlns:a16="http://schemas.microsoft.com/office/drawing/2014/main" id="{12E86588-BCB6-481C-AB88-84C7C6907A45}"/>
              </a:ext>
            </a:extLst>
          </p:cNvPr>
          <p:cNvSpPr txBox="1"/>
          <p:nvPr/>
        </p:nvSpPr>
        <p:spPr>
          <a:xfrm>
            <a:off x="338464" y="985954"/>
            <a:ext cx="3959216"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en-GB" dirty="0"/>
              <a:t>Separate the internal wires of the </a:t>
            </a:r>
            <a:r>
              <a:rPr lang="en-GB" dirty="0">
                <a:solidFill>
                  <a:srgbClr val="B50130"/>
                </a:solidFill>
              </a:rPr>
              <a:t>Power Cable</a:t>
            </a:r>
            <a:r>
              <a:rPr lang="en-GB" dirty="0"/>
              <a:t> and pull them through the 3 phases relay.</a:t>
            </a:r>
          </a:p>
        </p:txBody>
      </p:sp>
      <p:sp>
        <p:nvSpPr>
          <p:cNvPr id="16" name="CaixaDeTexto 15">
            <a:extLst>
              <a:ext uri="{FF2B5EF4-FFF2-40B4-BE49-F238E27FC236}">
                <a16:creationId xmlns:a16="http://schemas.microsoft.com/office/drawing/2014/main" id="{EE7C915D-9C51-45E8-B02E-09DDBF8D32EE}"/>
              </a:ext>
            </a:extLst>
          </p:cNvPr>
          <p:cNvSpPr txBox="1"/>
          <p:nvPr/>
        </p:nvSpPr>
        <p:spPr>
          <a:xfrm>
            <a:off x="4846320" y="985954"/>
            <a:ext cx="3959216"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en-GB" dirty="0"/>
              <a:t>Pull the 3 </a:t>
            </a:r>
            <a:r>
              <a:rPr lang="en-GB" dirty="0">
                <a:solidFill>
                  <a:srgbClr val="B50130"/>
                </a:solidFill>
              </a:rPr>
              <a:t>Power Wires</a:t>
            </a:r>
            <a:r>
              <a:rPr lang="en-GB" dirty="0"/>
              <a:t> through the oblong cable gland, to the rooftop’s control cabinet.</a:t>
            </a:r>
          </a:p>
        </p:txBody>
      </p:sp>
      <p:sp>
        <p:nvSpPr>
          <p:cNvPr id="19" name="Seta: para a Direita 18">
            <a:extLst>
              <a:ext uri="{FF2B5EF4-FFF2-40B4-BE49-F238E27FC236}">
                <a16:creationId xmlns:a16="http://schemas.microsoft.com/office/drawing/2014/main" id="{DE389DA2-2647-43E9-9C60-73B7419AFB29}"/>
              </a:ext>
            </a:extLst>
          </p:cNvPr>
          <p:cNvSpPr/>
          <p:nvPr/>
        </p:nvSpPr>
        <p:spPr>
          <a:xfrm rot="12391421">
            <a:off x="2056259" y="2539227"/>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eta: para a Direita 19">
            <a:extLst>
              <a:ext uri="{FF2B5EF4-FFF2-40B4-BE49-F238E27FC236}">
                <a16:creationId xmlns:a16="http://schemas.microsoft.com/office/drawing/2014/main" id="{7DA7AA31-7CF8-4E37-BF05-3E39536639EE}"/>
              </a:ext>
            </a:extLst>
          </p:cNvPr>
          <p:cNvSpPr/>
          <p:nvPr/>
        </p:nvSpPr>
        <p:spPr>
          <a:xfrm rot="12196253">
            <a:off x="5772133" y="3560840"/>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725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Imagem de vídeo game&#10;&#10;Descrição gerada automaticamente com confiança média">
            <a:extLst>
              <a:ext uri="{FF2B5EF4-FFF2-40B4-BE49-F238E27FC236}">
                <a16:creationId xmlns:a16="http://schemas.microsoft.com/office/drawing/2014/main" id="{ADFCA0FF-9205-4C80-912B-722190D21C41}"/>
              </a:ext>
            </a:extLst>
          </p:cNvPr>
          <p:cNvPicPr>
            <a:picLocks noChangeAspect="1"/>
          </p:cNvPicPr>
          <p:nvPr/>
        </p:nvPicPr>
        <p:blipFill rotWithShape="1">
          <a:blip r:embed="rId3"/>
          <a:srcRect l="3582" t="9851" r="2426" b="2545"/>
          <a:stretch/>
        </p:blipFill>
        <p:spPr>
          <a:xfrm>
            <a:off x="3916679" y="870586"/>
            <a:ext cx="4983481" cy="3863340"/>
          </a:xfrm>
          <a:prstGeom prst="rect">
            <a:avLst/>
          </a:prstGeom>
          <a:ln w="12700">
            <a:solidFill>
              <a:srgbClr val="B50130"/>
            </a:solidFill>
          </a:ln>
        </p:spPr>
      </p:pic>
      <p:sp>
        <p:nvSpPr>
          <p:cNvPr id="10" name="Retângulo 9">
            <a:extLst>
              <a:ext uri="{FF2B5EF4-FFF2-40B4-BE49-F238E27FC236}">
                <a16:creationId xmlns:a16="http://schemas.microsoft.com/office/drawing/2014/main" id="{0985349D-A1C8-4553-82DE-CD9A1030E6F9}"/>
              </a:ext>
            </a:extLst>
          </p:cNvPr>
          <p:cNvSpPr/>
          <p:nvPr/>
        </p:nvSpPr>
        <p:spPr>
          <a:xfrm>
            <a:off x="3916679" y="870586"/>
            <a:ext cx="4983481" cy="3863340"/>
          </a:xfrm>
          <a:prstGeom prst="rect">
            <a:avLst/>
          </a:prstGeom>
          <a:solidFill>
            <a:schemeClr val="bg1">
              <a:alpha val="80000"/>
            </a:schemeClr>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agem 5" descr="Uma imagem contendo Logotipo&#10;&#10;Descrição gerada automaticamente">
            <a:extLst>
              <a:ext uri="{FF2B5EF4-FFF2-40B4-BE49-F238E27FC236}">
                <a16:creationId xmlns:a16="http://schemas.microsoft.com/office/drawing/2014/main" id="{3ACCA9F5-2DF0-4C45-A656-D5E573F6CCC6}"/>
              </a:ext>
            </a:extLst>
          </p:cNvPr>
          <p:cNvPicPr>
            <a:picLocks noChangeAspect="1"/>
          </p:cNvPicPr>
          <p:nvPr/>
        </p:nvPicPr>
        <p:blipFill rotWithShape="1">
          <a:blip r:embed="rId4">
            <a:clrChange>
              <a:clrFrom>
                <a:srgbClr val="FFFFFF"/>
              </a:clrFrom>
              <a:clrTo>
                <a:srgbClr val="FFFFFF">
                  <a:alpha val="0"/>
                </a:srgbClr>
              </a:clrTo>
            </a:clrChange>
          </a:blip>
          <a:srcRect l="3580" t="9851" r="2427" b="2544"/>
          <a:stretch/>
        </p:blipFill>
        <p:spPr>
          <a:xfrm>
            <a:off x="3916679" y="870586"/>
            <a:ext cx="4983481" cy="3863340"/>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ROOFTOP WIRING PROCESS</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57</a:t>
            </a:fld>
            <a:r>
              <a:rPr lang="en-US"/>
              <a:t> |</a:t>
            </a:r>
            <a:endParaRPr lang="fr-FR" dirty="0"/>
          </a:p>
        </p:txBody>
      </p:sp>
      <p:sp>
        <p:nvSpPr>
          <p:cNvPr id="17" name="CaixaDeTexto 16">
            <a:extLst>
              <a:ext uri="{FF2B5EF4-FFF2-40B4-BE49-F238E27FC236}">
                <a16:creationId xmlns:a16="http://schemas.microsoft.com/office/drawing/2014/main" id="{12E86588-BCB6-481C-AB88-84C7C6907A45}"/>
              </a:ext>
            </a:extLst>
          </p:cNvPr>
          <p:cNvSpPr txBox="1"/>
          <p:nvPr/>
        </p:nvSpPr>
        <p:spPr>
          <a:xfrm>
            <a:off x="243840" y="1390797"/>
            <a:ext cx="3429000" cy="523220"/>
          </a:xfrm>
          <a:prstGeom prst="rect">
            <a:avLst/>
          </a:prstGeom>
          <a:noFill/>
        </p:spPr>
        <p:txBody>
          <a:bodyPr wrap="square" rtlCol="0">
            <a:spAutoFit/>
          </a:bodyPr>
          <a:lstStyle>
            <a:defPPr>
              <a:defRPr lang="fr-FR"/>
            </a:defPPr>
            <a:lvl1pPr algn="ctr">
              <a:spcAft>
                <a:spcPts val="600"/>
              </a:spcAft>
              <a:defRPr sz="1400">
                <a:solidFill>
                  <a:schemeClr val="bg1">
                    <a:lumMod val="50000"/>
                  </a:schemeClr>
                </a:solidFill>
              </a:defRPr>
            </a:lvl1pPr>
          </a:lstStyle>
          <a:p>
            <a:r>
              <a:rPr lang="en-GB" dirty="0"/>
              <a:t>Connect the 3 </a:t>
            </a:r>
            <a:r>
              <a:rPr lang="en-GB" dirty="0">
                <a:solidFill>
                  <a:srgbClr val="B50130"/>
                </a:solidFill>
              </a:rPr>
              <a:t>Power Wires</a:t>
            </a:r>
            <a:r>
              <a:rPr lang="en-GB" dirty="0"/>
              <a:t> below the power box of the electrical panel.</a:t>
            </a:r>
          </a:p>
        </p:txBody>
      </p:sp>
      <p:sp>
        <p:nvSpPr>
          <p:cNvPr id="22" name="Seta: para a Direita 21">
            <a:extLst>
              <a:ext uri="{FF2B5EF4-FFF2-40B4-BE49-F238E27FC236}">
                <a16:creationId xmlns:a16="http://schemas.microsoft.com/office/drawing/2014/main" id="{BA3B7818-4B9D-4137-8714-D03BCEF67FA4}"/>
              </a:ext>
            </a:extLst>
          </p:cNvPr>
          <p:cNvSpPr/>
          <p:nvPr/>
        </p:nvSpPr>
        <p:spPr>
          <a:xfrm rot="12856287">
            <a:off x="6757996" y="2951599"/>
            <a:ext cx="710419" cy="583809"/>
          </a:xfrm>
          <a:prstGeom prst="rightArrow">
            <a:avLst/>
          </a:prstGeom>
          <a:solidFill>
            <a:srgbClr val="B5013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111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en-US" sz="1200" b="1" spc="300" dirty="0"/>
            </a:br>
            <a:br>
              <a:rPr lang="en-US" sz="1200" b="1" spc="300" dirty="0"/>
            </a:br>
            <a:br>
              <a:rPr lang="en-US" sz="1200" b="1" spc="300" dirty="0"/>
            </a:br>
            <a:br>
              <a:rPr lang="en-US" sz="1200" b="1" spc="300" dirty="0"/>
            </a:br>
            <a:r>
              <a:rPr lang="en-US" sz="4800" b="1" spc="300" dirty="0"/>
              <a:t>e-Baltic</a:t>
            </a:r>
            <a:br>
              <a:rPr lang="en-US" sz="4000" b="1" spc="300" dirty="0"/>
            </a:br>
            <a:r>
              <a:rPr lang="en-US" sz="2800" b="1" spc="300" dirty="0">
                <a:solidFill>
                  <a:srgbClr val="FFC000"/>
                </a:solidFill>
              </a:rPr>
              <a:t>Ductwork installation</a:t>
            </a:r>
            <a:endParaRPr lang="en-US" sz="1600" spc="300" dirty="0">
              <a:solidFill>
                <a:srgbClr val="FFC000"/>
              </a:solidFill>
            </a:endParaRPr>
          </a:p>
        </p:txBody>
      </p:sp>
    </p:spTree>
    <p:extLst>
      <p:ext uri="{BB962C8B-B14F-4D97-AF65-F5344CB8AC3E}">
        <p14:creationId xmlns:p14="http://schemas.microsoft.com/office/powerpoint/2010/main" val="65482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10;&#10;Descrição gerada automaticamente">
            <a:extLst>
              <a:ext uri="{FF2B5EF4-FFF2-40B4-BE49-F238E27FC236}">
                <a16:creationId xmlns:a16="http://schemas.microsoft.com/office/drawing/2014/main" id="{C15A3FA6-D351-4F35-B877-C449366FB961}"/>
              </a:ext>
            </a:extLst>
          </p:cNvPr>
          <p:cNvPicPr>
            <a:picLocks noChangeAspect="1"/>
          </p:cNvPicPr>
          <p:nvPr/>
        </p:nvPicPr>
        <p:blipFill>
          <a:blip r:embed="rId3"/>
          <a:stretch>
            <a:fillRect/>
          </a:stretch>
        </p:blipFill>
        <p:spPr>
          <a:xfrm>
            <a:off x="2806820" y="715448"/>
            <a:ext cx="3146019" cy="4332396"/>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DUCKWORK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59</a:t>
            </a:fld>
            <a:r>
              <a:rPr lang="en-US"/>
              <a:t> |</a:t>
            </a:r>
            <a:endParaRPr lang="fr-FR" dirty="0"/>
          </a:p>
        </p:txBody>
      </p:sp>
      <p:sp>
        <p:nvSpPr>
          <p:cNvPr id="4" name="CaixaDeTexto 3">
            <a:extLst>
              <a:ext uri="{FF2B5EF4-FFF2-40B4-BE49-F238E27FC236}">
                <a16:creationId xmlns:a16="http://schemas.microsoft.com/office/drawing/2014/main" id="{6DF65ABA-BC08-4CA7-8654-A81A8952D103}"/>
              </a:ext>
            </a:extLst>
          </p:cNvPr>
          <p:cNvSpPr txBox="1"/>
          <p:nvPr/>
        </p:nvSpPr>
        <p:spPr>
          <a:xfrm>
            <a:off x="2729158" y="4105950"/>
            <a:ext cx="1216856" cy="523220"/>
          </a:xfrm>
          <a:prstGeom prst="rect">
            <a:avLst/>
          </a:prstGeom>
          <a:noFill/>
        </p:spPr>
        <p:txBody>
          <a:bodyPr wrap="square" rtlCol="0">
            <a:spAutoFit/>
          </a:bodyPr>
          <a:lstStyle/>
          <a:p>
            <a:pPr algn="r"/>
            <a:r>
              <a:rPr lang="pt-BR" sz="1400" dirty="0">
                <a:solidFill>
                  <a:srgbClr val="B50130"/>
                </a:solidFill>
              </a:rPr>
              <a:t>SUPPLY DUCT</a:t>
            </a:r>
            <a:endParaRPr lang="en-GB" sz="1400" dirty="0">
              <a:solidFill>
                <a:srgbClr val="B50130"/>
              </a:solidFill>
            </a:endParaRPr>
          </a:p>
        </p:txBody>
      </p:sp>
      <p:grpSp>
        <p:nvGrpSpPr>
          <p:cNvPr id="11" name="Agrupar 10">
            <a:extLst>
              <a:ext uri="{FF2B5EF4-FFF2-40B4-BE49-F238E27FC236}">
                <a16:creationId xmlns:a16="http://schemas.microsoft.com/office/drawing/2014/main" id="{43F36B20-3488-476F-B208-66223AEE3E86}"/>
              </a:ext>
            </a:extLst>
          </p:cNvPr>
          <p:cNvGrpSpPr/>
          <p:nvPr/>
        </p:nvGrpSpPr>
        <p:grpSpPr>
          <a:xfrm>
            <a:off x="179521" y="1256005"/>
            <a:ext cx="2447778" cy="2631490"/>
            <a:chOff x="274320" y="1256005"/>
            <a:chExt cx="2447778" cy="2631490"/>
          </a:xfrm>
        </p:grpSpPr>
        <p:sp>
          <p:nvSpPr>
            <p:cNvPr id="10" name="CaixaDeTexto 9">
              <a:extLst>
                <a:ext uri="{FF2B5EF4-FFF2-40B4-BE49-F238E27FC236}">
                  <a16:creationId xmlns:a16="http://schemas.microsoft.com/office/drawing/2014/main" id="{1EC3C266-15B6-4976-9204-A96E47CF13A1}"/>
                </a:ext>
              </a:extLst>
            </p:cNvPr>
            <p:cNvSpPr txBox="1"/>
            <p:nvPr/>
          </p:nvSpPr>
          <p:spPr>
            <a:xfrm>
              <a:off x="274320" y="1256005"/>
              <a:ext cx="2447778" cy="2631490"/>
            </a:xfrm>
            <a:prstGeom prst="rect">
              <a:avLst/>
            </a:prstGeom>
            <a:noFill/>
          </p:spPr>
          <p:txBody>
            <a:bodyPr wrap="square" rtlCol="0">
              <a:spAutoFit/>
            </a:bodyPr>
            <a:lstStyle/>
            <a:p>
              <a:pPr algn="ctr">
                <a:spcAft>
                  <a:spcPts val="600"/>
                </a:spcAft>
              </a:pPr>
              <a:r>
                <a:rPr lang="en-GB" sz="1400" dirty="0">
                  <a:solidFill>
                    <a:schemeClr val="bg1">
                      <a:lumMod val="50000"/>
                    </a:schemeClr>
                  </a:solidFill>
                </a:rPr>
                <a:t>Install the air ducts on the supply and return ports of the roof curb.</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en-GB" sz="1400" dirty="0">
                  <a:solidFill>
                    <a:srgbClr val="B50130"/>
                  </a:solidFill>
                </a:rPr>
                <a:t>Make sure to install the ducts on the ROOF CURB, not on the ceiling beams.</a:t>
              </a:r>
            </a:p>
          </p:txBody>
        </p:sp>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7879" y="2632550"/>
              <a:ext cx="500660" cy="500660"/>
            </a:xfrm>
            <a:prstGeom prst="rect">
              <a:avLst/>
            </a:prstGeom>
          </p:spPr>
        </p:pic>
      </p:grpSp>
      <p:pic>
        <p:nvPicPr>
          <p:cNvPr id="14" name="Imagem 13" descr="Diagrama&#10;&#10;Descrição gerada automaticamente">
            <a:extLst>
              <a:ext uri="{FF2B5EF4-FFF2-40B4-BE49-F238E27FC236}">
                <a16:creationId xmlns:a16="http://schemas.microsoft.com/office/drawing/2014/main" id="{5368D06A-F42E-4531-B5B6-A423E293D828}"/>
              </a:ext>
            </a:extLst>
          </p:cNvPr>
          <p:cNvPicPr>
            <a:picLocks noChangeAspect="1"/>
          </p:cNvPicPr>
          <p:nvPr/>
        </p:nvPicPr>
        <p:blipFill rotWithShape="1">
          <a:blip r:embed="rId3"/>
          <a:srcRect l="31599" t="29886" r="21378" b="34210"/>
          <a:stretch/>
        </p:blipFill>
        <p:spPr>
          <a:xfrm>
            <a:off x="6132360" y="1382094"/>
            <a:ext cx="2832118" cy="2977982"/>
          </a:xfrm>
          <a:prstGeom prst="rect">
            <a:avLst/>
          </a:prstGeom>
          <a:ln w="12700">
            <a:solidFill>
              <a:srgbClr val="B50130"/>
            </a:solidFill>
          </a:ln>
        </p:spPr>
      </p:pic>
      <p:sp>
        <p:nvSpPr>
          <p:cNvPr id="13" name="Retângulo 12">
            <a:extLst>
              <a:ext uri="{FF2B5EF4-FFF2-40B4-BE49-F238E27FC236}">
                <a16:creationId xmlns:a16="http://schemas.microsoft.com/office/drawing/2014/main" id="{5C9F55A5-3F05-4E1C-8B0C-8EDB7A9BBE2B}"/>
              </a:ext>
            </a:extLst>
          </p:cNvPr>
          <p:cNvSpPr/>
          <p:nvPr/>
        </p:nvSpPr>
        <p:spPr>
          <a:xfrm>
            <a:off x="3756660" y="2103120"/>
            <a:ext cx="1569720" cy="1470660"/>
          </a:xfrm>
          <a:prstGeom prst="rect">
            <a:avLst/>
          </a:prstGeom>
          <a:noFill/>
          <a:ln w="127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orma Livre: Forma 15">
            <a:extLst>
              <a:ext uri="{FF2B5EF4-FFF2-40B4-BE49-F238E27FC236}">
                <a16:creationId xmlns:a16="http://schemas.microsoft.com/office/drawing/2014/main" id="{8140A96E-563B-4611-ABFC-48052CCFFEC6}"/>
              </a:ext>
            </a:extLst>
          </p:cNvPr>
          <p:cNvSpPr/>
          <p:nvPr/>
        </p:nvSpPr>
        <p:spPr>
          <a:xfrm>
            <a:off x="6507480" y="2136140"/>
            <a:ext cx="1998980" cy="1117600"/>
          </a:xfrm>
          <a:custGeom>
            <a:avLst/>
            <a:gdLst>
              <a:gd name="connsiteX0" fmla="*/ 1275080 w 1998980"/>
              <a:gd name="connsiteY0" fmla="*/ 94234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10360 w 1998980"/>
              <a:gd name="connsiteY5" fmla="*/ 652780 h 1117600"/>
              <a:gd name="connsiteX0" fmla="*/ 1244600 w 1998980"/>
              <a:gd name="connsiteY0" fmla="*/ 96901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10360 w 1998980"/>
              <a:gd name="connsiteY5" fmla="*/ 652780 h 1117600"/>
              <a:gd name="connsiteX0" fmla="*/ 1233170 w 1998980"/>
              <a:gd name="connsiteY0" fmla="*/ 97663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10360 w 1998980"/>
              <a:gd name="connsiteY5" fmla="*/ 652780 h 1117600"/>
              <a:gd name="connsiteX0" fmla="*/ 1233170 w 1998980"/>
              <a:gd name="connsiteY0" fmla="*/ 97663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23695 w 1998980"/>
              <a:gd name="connsiteY5" fmla="*/ 645160 h 1117600"/>
              <a:gd name="connsiteX0" fmla="*/ 1233170 w 1998980"/>
              <a:gd name="connsiteY0" fmla="*/ 976630 h 1117600"/>
              <a:gd name="connsiteX1" fmla="*/ 1071880 w 1998980"/>
              <a:gd name="connsiteY1" fmla="*/ 1117600 h 1117600"/>
              <a:gd name="connsiteX2" fmla="*/ 0 w 1998980"/>
              <a:gd name="connsiteY2" fmla="*/ 807720 h 1117600"/>
              <a:gd name="connsiteX3" fmla="*/ 937260 w 1998980"/>
              <a:gd name="connsiteY3" fmla="*/ 0 h 1117600"/>
              <a:gd name="connsiteX4" fmla="*/ 1998980 w 1998980"/>
              <a:gd name="connsiteY4" fmla="*/ 309880 h 1117600"/>
              <a:gd name="connsiteX5" fmla="*/ 1621790 w 1998980"/>
              <a:gd name="connsiteY5" fmla="*/ 643255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980" h="1117600">
                <a:moveTo>
                  <a:pt x="1233170" y="976630"/>
                </a:moveTo>
                <a:lnTo>
                  <a:pt x="1071880" y="1117600"/>
                </a:lnTo>
                <a:lnTo>
                  <a:pt x="0" y="807720"/>
                </a:lnTo>
                <a:lnTo>
                  <a:pt x="937260" y="0"/>
                </a:lnTo>
                <a:lnTo>
                  <a:pt x="1998980" y="309880"/>
                </a:lnTo>
                <a:lnTo>
                  <a:pt x="1621790" y="643255"/>
                </a:lnTo>
              </a:path>
            </a:pathLst>
          </a:custGeom>
          <a:noFill/>
          <a:ln w="571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170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cama&#10;&#10;Descrição gerada automaticamente">
            <a:extLst>
              <a:ext uri="{FF2B5EF4-FFF2-40B4-BE49-F238E27FC236}">
                <a16:creationId xmlns:a16="http://schemas.microsoft.com/office/drawing/2014/main" id="{D1DED089-BCCB-4B29-942E-1FFDB012DC0E}"/>
              </a:ext>
            </a:extLst>
          </p:cNvPr>
          <p:cNvPicPr>
            <a:picLocks noChangeAspect="1"/>
          </p:cNvPicPr>
          <p:nvPr/>
        </p:nvPicPr>
        <p:blipFill>
          <a:blip r:embed="rId2"/>
          <a:stretch>
            <a:fillRect/>
          </a:stretch>
        </p:blipFill>
        <p:spPr>
          <a:xfrm>
            <a:off x="0" y="1894742"/>
            <a:ext cx="9144000" cy="2449651"/>
          </a:xfrm>
          <a:prstGeom prst="rect">
            <a:avLst/>
          </a:prstGeom>
        </p:spPr>
      </p:pic>
      <p:cxnSp>
        <p:nvCxnSpPr>
          <p:cNvPr id="10" name="Conector: Angulado 9">
            <a:extLst>
              <a:ext uri="{FF2B5EF4-FFF2-40B4-BE49-F238E27FC236}">
                <a16:creationId xmlns:a16="http://schemas.microsoft.com/office/drawing/2014/main" id="{95B60C37-6B5F-441C-80A1-B4C4D2CC5F19}"/>
              </a:ext>
            </a:extLst>
          </p:cNvPr>
          <p:cNvCxnSpPr>
            <a:cxnSpLocks/>
            <a:endCxn id="14" idx="3"/>
          </p:cNvCxnSpPr>
          <p:nvPr/>
        </p:nvCxnSpPr>
        <p:spPr>
          <a:xfrm rot="5400000">
            <a:off x="3191748" y="4049487"/>
            <a:ext cx="237181" cy="210496"/>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A09D4626-C061-4486-807A-621630160AD8}"/>
              </a:ext>
            </a:extLst>
          </p:cNvPr>
          <p:cNvSpPr txBox="1"/>
          <p:nvPr/>
        </p:nvSpPr>
        <p:spPr>
          <a:xfrm>
            <a:off x="287213" y="2249189"/>
            <a:ext cx="1368671" cy="261610"/>
          </a:xfrm>
          <a:prstGeom prst="rect">
            <a:avLst/>
          </a:prstGeom>
          <a:noFill/>
        </p:spPr>
        <p:txBody>
          <a:bodyPr wrap="square" rtlCol="0">
            <a:spAutoFit/>
          </a:bodyPr>
          <a:lstStyle/>
          <a:p>
            <a:pPr algn="r">
              <a:spcAft>
                <a:spcPts val="600"/>
              </a:spcAft>
            </a:pPr>
            <a:r>
              <a:rPr lang="pt-BR" sz="1100" dirty="0">
                <a:solidFill>
                  <a:schemeClr val="bg1">
                    <a:lumMod val="50000"/>
                  </a:schemeClr>
                </a:solidFill>
              </a:rPr>
              <a:t>R</a:t>
            </a:r>
            <a:r>
              <a:rPr lang="en-GB" sz="1100" dirty="0">
                <a:solidFill>
                  <a:schemeClr val="bg1">
                    <a:lumMod val="50000"/>
                  </a:schemeClr>
                </a:solidFill>
              </a:rPr>
              <a:t>OOF INSULATION</a:t>
            </a:r>
          </a:p>
        </p:txBody>
      </p:sp>
      <p:sp>
        <p:nvSpPr>
          <p:cNvPr id="13" name="CaixaDeTexto 12">
            <a:extLst>
              <a:ext uri="{FF2B5EF4-FFF2-40B4-BE49-F238E27FC236}">
                <a16:creationId xmlns:a16="http://schemas.microsoft.com/office/drawing/2014/main" id="{71BBD73A-CF9C-4821-8697-BE64F84592BA}"/>
              </a:ext>
            </a:extLst>
          </p:cNvPr>
          <p:cNvSpPr txBox="1"/>
          <p:nvPr/>
        </p:nvSpPr>
        <p:spPr>
          <a:xfrm>
            <a:off x="287212" y="3817057"/>
            <a:ext cx="1215687" cy="261610"/>
          </a:xfrm>
          <a:prstGeom prst="rect">
            <a:avLst/>
          </a:prstGeom>
          <a:noFill/>
        </p:spPr>
        <p:txBody>
          <a:bodyPr wrap="square" rtlCol="0">
            <a:spAutoFit/>
          </a:bodyPr>
          <a:lstStyle/>
          <a:p>
            <a:pPr algn="r">
              <a:spcAft>
                <a:spcPts val="600"/>
              </a:spcAft>
            </a:pPr>
            <a:r>
              <a:rPr lang="pt-BR" sz="1100" dirty="0">
                <a:solidFill>
                  <a:schemeClr val="bg1">
                    <a:lumMod val="50000"/>
                  </a:schemeClr>
                </a:solidFill>
              </a:rPr>
              <a:t>R</a:t>
            </a:r>
            <a:r>
              <a:rPr lang="en-GB" sz="1100" dirty="0">
                <a:solidFill>
                  <a:schemeClr val="bg1">
                    <a:lumMod val="50000"/>
                  </a:schemeClr>
                </a:solidFill>
              </a:rPr>
              <a:t>OOF PANELS</a:t>
            </a:r>
          </a:p>
        </p:txBody>
      </p:sp>
      <p:sp>
        <p:nvSpPr>
          <p:cNvPr id="14" name="CaixaDeTexto 13">
            <a:extLst>
              <a:ext uri="{FF2B5EF4-FFF2-40B4-BE49-F238E27FC236}">
                <a16:creationId xmlns:a16="http://schemas.microsoft.com/office/drawing/2014/main" id="{F79E8EE6-5C87-44EC-8681-23D6E6B95B26}"/>
              </a:ext>
            </a:extLst>
          </p:cNvPr>
          <p:cNvSpPr txBox="1"/>
          <p:nvPr/>
        </p:nvSpPr>
        <p:spPr>
          <a:xfrm>
            <a:off x="1988820" y="4142521"/>
            <a:ext cx="1216270" cy="261610"/>
          </a:xfrm>
          <a:prstGeom prst="rect">
            <a:avLst/>
          </a:prstGeom>
          <a:noFill/>
        </p:spPr>
        <p:txBody>
          <a:bodyPr wrap="square" rtlCol="0">
            <a:spAutoFit/>
          </a:bodyPr>
          <a:lstStyle/>
          <a:p>
            <a:pPr algn="r">
              <a:spcAft>
                <a:spcPts val="600"/>
              </a:spcAft>
            </a:pPr>
            <a:r>
              <a:rPr lang="pt-BR" sz="1100" dirty="0">
                <a:solidFill>
                  <a:schemeClr val="bg1">
                    <a:lumMod val="50000"/>
                  </a:schemeClr>
                </a:solidFill>
              </a:rPr>
              <a:t>R</a:t>
            </a:r>
            <a:r>
              <a:rPr lang="en-GB" sz="1100" dirty="0">
                <a:solidFill>
                  <a:schemeClr val="bg1">
                    <a:lumMod val="50000"/>
                  </a:schemeClr>
                </a:solidFill>
              </a:rPr>
              <a:t>OOF BEAMS</a:t>
            </a:r>
          </a:p>
        </p:txBody>
      </p:sp>
      <p:cxnSp>
        <p:nvCxnSpPr>
          <p:cNvPr id="16" name="Conector: Angulado 15">
            <a:extLst>
              <a:ext uri="{FF2B5EF4-FFF2-40B4-BE49-F238E27FC236}">
                <a16:creationId xmlns:a16="http://schemas.microsoft.com/office/drawing/2014/main" id="{43E8901C-5946-4EA7-A8CC-6F41AB4AEB2E}"/>
              </a:ext>
            </a:extLst>
          </p:cNvPr>
          <p:cNvCxnSpPr>
            <a:cxnSpLocks/>
            <a:endCxn id="11" idx="3"/>
          </p:cNvCxnSpPr>
          <p:nvPr/>
        </p:nvCxnSpPr>
        <p:spPr>
          <a:xfrm rot="16200000" flipV="1">
            <a:off x="1602360" y="2433518"/>
            <a:ext cx="348550" cy="241502"/>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cxnSp>
        <p:nvCxnSpPr>
          <p:cNvPr id="23" name="Conector: Angulado 22">
            <a:extLst>
              <a:ext uri="{FF2B5EF4-FFF2-40B4-BE49-F238E27FC236}">
                <a16:creationId xmlns:a16="http://schemas.microsoft.com/office/drawing/2014/main" id="{6EB03080-A74D-4E26-BB29-555ACD7D0C19}"/>
              </a:ext>
            </a:extLst>
          </p:cNvPr>
          <p:cNvCxnSpPr>
            <a:cxnSpLocks/>
            <a:stCxn id="13" idx="3"/>
          </p:cNvCxnSpPr>
          <p:nvPr/>
        </p:nvCxnSpPr>
        <p:spPr>
          <a:xfrm flipV="1">
            <a:off x="1502899" y="3711154"/>
            <a:ext cx="152986" cy="236708"/>
          </a:xfrm>
          <a:prstGeom prst="bentConnector2">
            <a:avLst/>
          </a:prstGeom>
          <a:ln w="12700">
            <a:solidFill>
              <a:srgbClr val="B50130"/>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6</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147710" y="789366"/>
            <a:ext cx="7492610" cy="600164"/>
          </a:xfrm>
          <a:prstGeom prst="rect">
            <a:avLst/>
          </a:prstGeom>
          <a:noFill/>
        </p:spPr>
        <p:txBody>
          <a:bodyPr wrap="square" rtlCol="0">
            <a:spAutoFit/>
          </a:bodyPr>
          <a:lstStyle/>
          <a:p>
            <a:pPr>
              <a:spcAft>
                <a:spcPts val="600"/>
              </a:spcAft>
            </a:pPr>
            <a:r>
              <a:rPr lang="en-US" sz="1400" dirty="0">
                <a:solidFill>
                  <a:schemeClr val="bg1">
                    <a:lumMod val="50000"/>
                  </a:schemeClr>
                </a:solidFill>
              </a:rPr>
              <a:t>The base of the roof curb must rest on the roof beams.</a:t>
            </a:r>
          </a:p>
          <a:p>
            <a:pPr>
              <a:spcAft>
                <a:spcPts val="600"/>
              </a:spcAft>
            </a:pPr>
            <a:r>
              <a:rPr lang="en-GB" sz="1400" dirty="0">
                <a:solidFill>
                  <a:schemeClr val="bg1">
                    <a:lumMod val="50000"/>
                  </a:schemeClr>
                </a:solidFill>
              </a:rPr>
              <a:t>The entire roof curb’s surface must be in contact with the beams (no discontinuous contact).</a:t>
            </a:r>
            <a:endParaRPr lang="en-US" sz="1400" dirty="0">
              <a:solidFill>
                <a:schemeClr val="bg1">
                  <a:lumMod val="50000"/>
                </a:schemeClr>
              </a:solidFill>
            </a:endParaRPr>
          </a:p>
        </p:txBody>
      </p:sp>
    </p:spTree>
    <p:extLst>
      <p:ext uri="{BB962C8B-B14F-4D97-AF65-F5344CB8AC3E}">
        <p14:creationId xmlns:p14="http://schemas.microsoft.com/office/powerpoint/2010/main" val="324433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DUCKWORK INSTALLATION</a:t>
            </a: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60</a:t>
            </a:fld>
            <a:r>
              <a:rPr lang="en-US"/>
              <a:t> |</a:t>
            </a:r>
            <a:endParaRPr lang="fr-FR" dirty="0"/>
          </a:p>
        </p:txBody>
      </p:sp>
      <p:grpSp>
        <p:nvGrpSpPr>
          <p:cNvPr id="11" name="Agrupar 10">
            <a:extLst>
              <a:ext uri="{FF2B5EF4-FFF2-40B4-BE49-F238E27FC236}">
                <a16:creationId xmlns:a16="http://schemas.microsoft.com/office/drawing/2014/main" id="{43F36B20-3488-476F-B208-66223AEE3E86}"/>
              </a:ext>
            </a:extLst>
          </p:cNvPr>
          <p:cNvGrpSpPr/>
          <p:nvPr/>
        </p:nvGrpSpPr>
        <p:grpSpPr>
          <a:xfrm>
            <a:off x="179521" y="1256005"/>
            <a:ext cx="2447778" cy="2631490"/>
            <a:chOff x="274320" y="1256005"/>
            <a:chExt cx="2447778" cy="2631490"/>
          </a:xfrm>
        </p:grpSpPr>
        <p:sp>
          <p:nvSpPr>
            <p:cNvPr id="10" name="CaixaDeTexto 9">
              <a:extLst>
                <a:ext uri="{FF2B5EF4-FFF2-40B4-BE49-F238E27FC236}">
                  <a16:creationId xmlns:a16="http://schemas.microsoft.com/office/drawing/2014/main" id="{1EC3C266-15B6-4976-9204-A96E47CF13A1}"/>
                </a:ext>
              </a:extLst>
            </p:cNvPr>
            <p:cNvSpPr txBox="1"/>
            <p:nvPr/>
          </p:nvSpPr>
          <p:spPr>
            <a:xfrm>
              <a:off x="274320" y="1256005"/>
              <a:ext cx="2447778" cy="2631490"/>
            </a:xfrm>
            <a:prstGeom prst="rect">
              <a:avLst/>
            </a:prstGeom>
            <a:noFill/>
          </p:spPr>
          <p:txBody>
            <a:bodyPr wrap="square" rtlCol="0">
              <a:spAutoFit/>
            </a:bodyPr>
            <a:lstStyle/>
            <a:p>
              <a:pPr algn="ctr">
                <a:spcAft>
                  <a:spcPts val="600"/>
                </a:spcAft>
              </a:pPr>
              <a:r>
                <a:rPr lang="en-GB" sz="1400" dirty="0">
                  <a:solidFill>
                    <a:schemeClr val="bg1">
                      <a:lumMod val="50000"/>
                    </a:schemeClr>
                  </a:solidFill>
                </a:rPr>
                <a:t>Install the air ducts on the supply and return ports of the roof curb.</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en-GB" sz="1400" dirty="0">
                  <a:solidFill>
                    <a:srgbClr val="B50130"/>
                  </a:solidFill>
                </a:rPr>
                <a:t>Make sure to install the ducts on the ROOF CURB, not on the ceiling beams.</a:t>
              </a:r>
            </a:p>
          </p:txBody>
        </p:sp>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7879" y="2632550"/>
              <a:ext cx="500660" cy="500660"/>
            </a:xfrm>
            <a:prstGeom prst="rect">
              <a:avLst/>
            </a:prstGeom>
          </p:spPr>
        </p:pic>
      </p:grpSp>
      <p:pic>
        <p:nvPicPr>
          <p:cNvPr id="6" name="Imagem 5" descr="Diagrama&#10;&#10;Descrição gerada automaticamente">
            <a:extLst>
              <a:ext uri="{FF2B5EF4-FFF2-40B4-BE49-F238E27FC236}">
                <a16:creationId xmlns:a16="http://schemas.microsoft.com/office/drawing/2014/main" id="{11278BF2-06CC-4B78-8649-E1D27CB84532}"/>
              </a:ext>
            </a:extLst>
          </p:cNvPr>
          <p:cNvPicPr>
            <a:picLocks noChangeAspect="1"/>
          </p:cNvPicPr>
          <p:nvPr/>
        </p:nvPicPr>
        <p:blipFill>
          <a:blip r:embed="rId5"/>
          <a:stretch>
            <a:fillRect/>
          </a:stretch>
        </p:blipFill>
        <p:spPr>
          <a:xfrm>
            <a:off x="3360971" y="715447"/>
            <a:ext cx="5094018" cy="4334546"/>
          </a:xfrm>
          <a:prstGeom prst="rect">
            <a:avLst/>
          </a:prstGeom>
          <a:ln w="12700">
            <a:solidFill>
              <a:srgbClr val="B50130"/>
            </a:solidFill>
          </a:ln>
        </p:spPr>
      </p:pic>
      <p:sp>
        <p:nvSpPr>
          <p:cNvPr id="17" name="CaixaDeTexto 16">
            <a:extLst>
              <a:ext uri="{FF2B5EF4-FFF2-40B4-BE49-F238E27FC236}">
                <a16:creationId xmlns:a16="http://schemas.microsoft.com/office/drawing/2014/main" id="{627B40B0-61C8-4320-87FE-0FE0CB457D78}"/>
              </a:ext>
            </a:extLst>
          </p:cNvPr>
          <p:cNvSpPr txBox="1"/>
          <p:nvPr/>
        </p:nvSpPr>
        <p:spPr>
          <a:xfrm>
            <a:off x="3963572" y="3877695"/>
            <a:ext cx="1216856" cy="523220"/>
          </a:xfrm>
          <a:prstGeom prst="rect">
            <a:avLst/>
          </a:prstGeom>
          <a:noFill/>
        </p:spPr>
        <p:txBody>
          <a:bodyPr wrap="square" rtlCol="0">
            <a:spAutoFit/>
          </a:bodyPr>
          <a:lstStyle/>
          <a:p>
            <a:pPr algn="r"/>
            <a:r>
              <a:rPr lang="pt-BR" sz="1400" dirty="0">
                <a:solidFill>
                  <a:srgbClr val="B50130"/>
                </a:solidFill>
              </a:rPr>
              <a:t>SUPPLY DUCT</a:t>
            </a:r>
            <a:endParaRPr lang="en-GB" sz="1400" dirty="0">
              <a:solidFill>
                <a:srgbClr val="B50130"/>
              </a:solidFill>
            </a:endParaRPr>
          </a:p>
        </p:txBody>
      </p:sp>
    </p:spTree>
    <p:extLst>
      <p:ext uri="{BB962C8B-B14F-4D97-AF65-F5344CB8AC3E}">
        <p14:creationId xmlns:p14="http://schemas.microsoft.com/office/powerpoint/2010/main" val="336008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Uma imagem contendo Gráfico&#10;&#10;Descrição gerada automaticamente">
            <a:extLst>
              <a:ext uri="{FF2B5EF4-FFF2-40B4-BE49-F238E27FC236}">
                <a16:creationId xmlns:a16="http://schemas.microsoft.com/office/drawing/2014/main" id="{BCEB4449-0D52-42B0-B262-D619C7EFF5FA}"/>
              </a:ext>
            </a:extLst>
          </p:cNvPr>
          <p:cNvPicPr>
            <a:picLocks noChangeAspect="1"/>
          </p:cNvPicPr>
          <p:nvPr/>
        </p:nvPicPr>
        <p:blipFill rotWithShape="1">
          <a:blip r:embed="rId3"/>
          <a:srcRect l="14842" t="35252" r="26792" b="24820"/>
          <a:stretch/>
        </p:blipFill>
        <p:spPr>
          <a:xfrm>
            <a:off x="6132359" y="1382095"/>
            <a:ext cx="2832118" cy="2977981"/>
          </a:xfrm>
          <a:prstGeom prst="rect">
            <a:avLst/>
          </a:prstGeom>
          <a:ln w="12700">
            <a:solidFill>
              <a:srgbClr val="B50130"/>
            </a:solidFill>
          </a:ln>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DUCKWORK INSTALLATION</a:t>
            </a: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61</a:t>
            </a:fld>
            <a:r>
              <a:rPr lang="en-US"/>
              <a:t> |</a:t>
            </a:r>
            <a:endParaRPr lang="fr-FR" dirty="0"/>
          </a:p>
        </p:txBody>
      </p:sp>
      <p:grpSp>
        <p:nvGrpSpPr>
          <p:cNvPr id="11" name="Agrupar 10">
            <a:extLst>
              <a:ext uri="{FF2B5EF4-FFF2-40B4-BE49-F238E27FC236}">
                <a16:creationId xmlns:a16="http://schemas.microsoft.com/office/drawing/2014/main" id="{43F36B20-3488-476F-B208-66223AEE3E86}"/>
              </a:ext>
            </a:extLst>
          </p:cNvPr>
          <p:cNvGrpSpPr/>
          <p:nvPr/>
        </p:nvGrpSpPr>
        <p:grpSpPr>
          <a:xfrm>
            <a:off x="179521" y="1256005"/>
            <a:ext cx="2447778" cy="2631490"/>
            <a:chOff x="274320" y="1256005"/>
            <a:chExt cx="2447778" cy="2631490"/>
          </a:xfrm>
        </p:grpSpPr>
        <p:sp>
          <p:nvSpPr>
            <p:cNvPr id="10" name="CaixaDeTexto 9">
              <a:extLst>
                <a:ext uri="{FF2B5EF4-FFF2-40B4-BE49-F238E27FC236}">
                  <a16:creationId xmlns:a16="http://schemas.microsoft.com/office/drawing/2014/main" id="{1EC3C266-15B6-4976-9204-A96E47CF13A1}"/>
                </a:ext>
              </a:extLst>
            </p:cNvPr>
            <p:cNvSpPr txBox="1"/>
            <p:nvPr/>
          </p:nvSpPr>
          <p:spPr>
            <a:xfrm>
              <a:off x="274320" y="1256005"/>
              <a:ext cx="2447778" cy="2631490"/>
            </a:xfrm>
            <a:prstGeom prst="rect">
              <a:avLst/>
            </a:prstGeom>
            <a:noFill/>
          </p:spPr>
          <p:txBody>
            <a:bodyPr wrap="square" rtlCol="0">
              <a:spAutoFit/>
            </a:bodyPr>
            <a:lstStyle/>
            <a:p>
              <a:pPr algn="ctr">
                <a:spcAft>
                  <a:spcPts val="600"/>
                </a:spcAft>
              </a:pPr>
              <a:r>
                <a:rPr lang="en-GB" sz="1400" dirty="0">
                  <a:solidFill>
                    <a:schemeClr val="bg1">
                      <a:lumMod val="50000"/>
                    </a:schemeClr>
                  </a:solidFill>
                </a:rPr>
                <a:t>Install the air ducts on the supply and return ports of the roof curb.</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en-GB" sz="1400" dirty="0">
                  <a:solidFill>
                    <a:srgbClr val="B50130"/>
                  </a:solidFill>
                </a:rPr>
                <a:t>Make sure to install the ducts on the ROOF CURB, not on the ceiling beams.</a:t>
              </a:r>
            </a:p>
          </p:txBody>
        </p:sp>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7879" y="2632550"/>
              <a:ext cx="500660" cy="500660"/>
            </a:xfrm>
            <a:prstGeom prst="rect">
              <a:avLst/>
            </a:prstGeom>
          </p:spPr>
        </p:pic>
      </p:grpSp>
      <p:pic>
        <p:nvPicPr>
          <p:cNvPr id="5" name="Imagem 4" descr="Uma imagem contendo Gráfico&#10;&#10;Descrição gerada automaticamente">
            <a:extLst>
              <a:ext uri="{FF2B5EF4-FFF2-40B4-BE49-F238E27FC236}">
                <a16:creationId xmlns:a16="http://schemas.microsoft.com/office/drawing/2014/main" id="{6B1F5A31-1D1A-4013-9C71-2ED91D7EA3C7}"/>
              </a:ext>
            </a:extLst>
          </p:cNvPr>
          <p:cNvPicPr>
            <a:picLocks noChangeAspect="1"/>
          </p:cNvPicPr>
          <p:nvPr/>
        </p:nvPicPr>
        <p:blipFill>
          <a:blip r:embed="rId3"/>
          <a:stretch>
            <a:fillRect/>
          </a:stretch>
        </p:blipFill>
        <p:spPr>
          <a:xfrm>
            <a:off x="2970513" y="715446"/>
            <a:ext cx="2818631" cy="4332397"/>
          </a:xfrm>
          <a:prstGeom prst="rect">
            <a:avLst/>
          </a:prstGeom>
          <a:ln w="12700">
            <a:solidFill>
              <a:srgbClr val="B50130"/>
            </a:solidFill>
          </a:ln>
        </p:spPr>
      </p:pic>
      <p:sp>
        <p:nvSpPr>
          <p:cNvPr id="16" name="CaixaDeTexto 15">
            <a:extLst>
              <a:ext uri="{FF2B5EF4-FFF2-40B4-BE49-F238E27FC236}">
                <a16:creationId xmlns:a16="http://schemas.microsoft.com/office/drawing/2014/main" id="{58FE00A9-B37B-4642-BCCF-E42EAAF26DFF}"/>
              </a:ext>
            </a:extLst>
          </p:cNvPr>
          <p:cNvSpPr txBox="1"/>
          <p:nvPr/>
        </p:nvSpPr>
        <p:spPr>
          <a:xfrm>
            <a:off x="4278979" y="4416446"/>
            <a:ext cx="1216856" cy="523220"/>
          </a:xfrm>
          <a:prstGeom prst="rect">
            <a:avLst/>
          </a:prstGeom>
          <a:noFill/>
        </p:spPr>
        <p:txBody>
          <a:bodyPr wrap="square" rtlCol="0">
            <a:spAutoFit/>
          </a:bodyPr>
          <a:lstStyle/>
          <a:p>
            <a:r>
              <a:rPr lang="pt-BR" sz="1400" dirty="0">
                <a:solidFill>
                  <a:srgbClr val="B50130"/>
                </a:solidFill>
              </a:rPr>
              <a:t>RETURN DUCT</a:t>
            </a:r>
            <a:endParaRPr lang="en-GB" sz="1400" dirty="0">
              <a:solidFill>
                <a:srgbClr val="B50130"/>
              </a:solidFill>
            </a:endParaRPr>
          </a:p>
        </p:txBody>
      </p:sp>
      <p:sp>
        <p:nvSpPr>
          <p:cNvPr id="7" name="Forma Livre: Forma 6">
            <a:extLst>
              <a:ext uri="{FF2B5EF4-FFF2-40B4-BE49-F238E27FC236}">
                <a16:creationId xmlns:a16="http://schemas.microsoft.com/office/drawing/2014/main" id="{F77BE457-ECF0-4DF7-A98E-94A538FAE1D3}"/>
              </a:ext>
            </a:extLst>
          </p:cNvPr>
          <p:cNvSpPr/>
          <p:nvPr/>
        </p:nvSpPr>
        <p:spPr>
          <a:xfrm>
            <a:off x="6560820" y="1772920"/>
            <a:ext cx="1102360" cy="1562100"/>
          </a:xfrm>
          <a:custGeom>
            <a:avLst/>
            <a:gdLst>
              <a:gd name="connsiteX0" fmla="*/ 116840 w 1102360"/>
              <a:gd name="connsiteY0" fmla="*/ 424180 h 1564640"/>
              <a:gd name="connsiteX1" fmla="*/ 0 w 1102360"/>
              <a:gd name="connsiteY1" fmla="*/ 101600 h 1564640"/>
              <a:gd name="connsiteX2" fmla="*/ 533400 w 1102360"/>
              <a:gd name="connsiteY2" fmla="*/ 0 h 1564640"/>
              <a:gd name="connsiteX3" fmla="*/ 1102360 w 1102360"/>
              <a:gd name="connsiteY3" fmla="*/ 1503680 h 1564640"/>
              <a:gd name="connsiteX4" fmla="*/ 800100 w 1102360"/>
              <a:gd name="connsiteY4" fmla="*/ 1564640 h 1564640"/>
              <a:gd name="connsiteX0" fmla="*/ 111760 w 1102360"/>
              <a:gd name="connsiteY0" fmla="*/ 411480 h 1564640"/>
              <a:gd name="connsiteX1" fmla="*/ 0 w 1102360"/>
              <a:gd name="connsiteY1" fmla="*/ 101600 h 1564640"/>
              <a:gd name="connsiteX2" fmla="*/ 533400 w 1102360"/>
              <a:gd name="connsiteY2" fmla="*/ 0 h 1564640"/>
              <a:gd name="connsiteX3" fmla="*/ 1102360 w 1102360"/>
              <a:gd name="connsiteY3" fmla="*/ 1503680 h 1564640"/>
              <a:gd name="connsiteX4" fmla="*/ 800100 w 1102360"/>
              <a:gd name="connsiteY4" fmla="*/ 1564640 h 1564640"/>
              <a:gd name="connsiteX0" fmla="*/ 109220 w 1102360"/>
              <a:gd name="connsiteY0" fmla="*/ 398780 h 1564640"/>
              <a:gd name="connsiteX1" fmla="*/ 0 w 1102360"/>
              <a:gd name="connsiteY1" fmla="*/ 101600 h 1564640"/>
              <a:gd name="connsiteX2" fmla="*/ 533400 w 1102360"/>
              <a:gd name="connsiteY2" fmla="*/ 0 h 1564640"/>
              <a:gd name="connsiteX3" fmla="*/ 1102360 w 1102360"/>
              <a:gd name="connsiteY3" fmla="*/ 1503680 h 1564640"/>
              <a:gd name="connsiteX4" fmla="*/ 800100 w 1102360"/>
              <a:gd name="connsiteY4" fmla="*/ 1564640 h 1564640"/>
              <a:gd name="connsiteX0" fmla="*/ 109220 w 1102360"/>
              <a:gd name="connsiteY0" fmla="*/ 398780 h 1562100"/>
              <a:gd name="connsiteX1" fmla="*/ 0 w 1102360"/>
              <a:gd name="connsiteY1" fmla="*/ 101600 h 1562100"/>
              <a:gd name="connsiteX2" fmla="*/ 533400 w 1102360"/>
              <a:gd name="connsiteY2" fmla="*/ 0 h 1562100"/>
              <a:gd name="connsiteX3" fmla="*/ 1102360 w 1102360"/>
              <a:gd name="connsiteY3" fmla="*/ 1503680 h 1562100"/>
              <a:gd name="connsiteX4" fmla="*/ 810260 w 1102360"/>
              <a:gd name="connsiteY4" fmla="*/ 15621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60" h="1562100">
                <a:moveTo>
                  <a:pt x="109220" y="398780"/>
                </a:moveTo>
                <a:lnTo>
                  <a:pt x="0" y="101600"/>
                </a:lnTo>
                <a:lnTo>
                  <a:pt x="533400" y="0"/>
                </a:lnTo>
                <a:lnTo>
                  <a:pt x="1102360" y="1503680"/>
                </a:lnTo>
                <a:lnTo>
                  <a:pt x="810260" y="1562100"/>
                </a:lnTo>
              </a:path>
            </a:pathLst>
          </a:custGeom>
          <a:noFill/>
          <a:ln w="5715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ângulo 20">
            <a:extLst>
              <a:ext uri="{FF2B5EF4-FFF2-40B4-BE49-F238E27FC236}">
                <a16:creationId xmlns:a16="http://schemas.microsoft.com/office/drawing/2014/main" id="{A86693DF-48FE-4EB2-A9E3-8809BF80F349}"/>
              </a:ext>
            </a:extLst>
          </p:cNvPr>
          <p:cNvSpPr/>
          <p:nvPr/>
        </p:nvSpPr>
        <p:spPr>
          <a:xfrm>
            <a:off x="3406140" y="2247900"/>
            <a:ext cx="1638300" cy="1729740"/>
          </a:xfrm>
          <a:prstGeom prst="rect">
            <a:avLst/>
          </a:prstGeom>
          <a:noFill/>
          <a:ln w="127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Espaço Reservado para Data 3">
            <a:extLst>
              <a:ext uri="{FF2B5EF4-FFF2-40B4-BE49-F238E27FC236}">
                <a16:creationId xmlns:a16="http://schemas.microsoft.com/office/drawing/2014/main" id="{64B09ABC-9670-4379-8944-813FE3C8E09E}"/>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Tree>
    <p:extLst>
      <p:ext uri="{BB962C8B-B14F-4D97-AF65-F5344CB8AC3E}">
        <p14:creationId xmlns:p14="http://schemas.microsoft.com/office/powerpoint/2010/main" val="78921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DUCKWORK INSTALLATION</a:t>
            </a:r>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62</a:t>
            </a:fld>
            <a:r>
              <a:rPr lang="en-US"/>
              <a:t> |</a:t>
            </a:r>
            <a:endParaRPr lang="fr-FR" dirty="0"/>
          </a:p>
        </p:txBody>
      </p:sp>
      <p:grpSp>
        <p:nvGrpSpPr>
          <p:cNvPr id="11" name="Agrupar 10">
            <a:extLst>
              <a:ext uri="{FF2B5EF4-FFF2-40B4-BE49-F238E27FC236}">
                <a16:creationId xmlns:a16="http://schemas.microsoft.com/office/drawing/2014/main" id="{43F36B20-3488-476F-B208-66223AEE3E86}"/>
              </a:ext>
            </a:extLst>
          </p:cNvPr>
          <p:cNvGrpSpPr/>
          <p:nvPr/>
        </p:nvGrpSpPr>
        <p:grpSpPr>
          <a:xfrm>
            <a:off x="179521" y="1256005"/>
            <a:ext cx="2447778" cy="2631490"/>
            <a:chOff x="274320" y="1256005"/>
            <a:chExt cx="2447778" cy="2631490"/>
          </a:xfrm>
        </p:grpSpPr>
        <p:sp>
          <p:nvSpPr>
            <p:cNvPr id="10" name="CaixaDeTexto 9">
              <a:extLst>
                <a:ext uri="{FF2B5EF4-FFF2-40B4-BE49-F238E27FC236}">
                  <a16:creationId xmlns:a16="http://schemas.microsoft.com/office/drawing/2014/main" id="{1EC3C266-15B6-4976-9204-A96E47CF13A1}"/>
                </a:ext>
              </a:extLst>
            </p:cNvPr>
            <p:cNvSpPr txBox="1"/>
            <p:nvPr/>
          </p:nvSpPr>
          <p:spPr>
            <a:xfrm>
              <a:off x="274320" y="1256005"/>
              <a:ext cx="2447778" cy="2631490"/>
            </a:xfrm>
            <a:prstGeom prst="rect">
              <a:avLst/>
            </a:prstGeom>
            <a:noFill/>
          </p:spPr>
          <p:txBody>
            <a:bodyPr wrap="square" rtlCol="0">
              <a:spAutoFit/>
            </a:bodyPr>
            <a:lstStyle/>
            <a:p>
              <a:pPr algn="ctr">
                <a:spcAft>
                  <a:spcPts val="600"/>
                </a:spcAft>
              </a:pPr>
              <a:r>
                <a:rPr lang="en-GB" sz="1400" dirty="0">
                  <a:solidFill>
                    <a:schemeClr val="bg1">
                      <a:lumMod val="50000"/>
                    </a:schemeClr>
                  </a:solidFill>
                </a:rPr>
                <a:t>Install the air ducts on the supply and return ports of the roof curb.</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en-GB" sz="1400" dirty="0">
                  <a:solidFill>
                    <a:srgbClr val="B50130"/>
                  </a:solidFill>
                </a:rPr>
                <a:t>Make sure to install the ducts on the ROOF CURB, not on the ceiling beams.</a:t>
              </a:r>
            </a:p>
          </p:txBody>
        </p:sp>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7879" y="2632550"/>
              <a:ext cx="500660" cy="500660"/>
            </a:xfrm>
            <a:prstGeom prst="rect">
              <a:avLst/>
            </a:prstGeom>
          </p:spPr>
        </p:pic>
      </p:grpSp>
      <p:pic>
        <p:nvPicPr>
          <p:cNvPr id="6" name="Imagem 5" descr="Texto&#10;&#10;Descrição gerada automaticamente">
            <a:extLst>
              <a:ext uri="{FF2B5EF4-FFF2-40B4-BE49-F238E27FC236}">
                <a16:creationId xmlns:a16="http://schemas.microsoft.com/office/drawing/2014/main" id="{7467D28F-0481-4FF0-AAA2-FC59E3140C39}"/>
              </a:ext>
            </a:extLst>
          </p:cNvPr>
          <p:cNvPicPr>
            <a:picLocks noChangeAspect="1"/>
          </p:cNvPicPr>
          <p:nvPr/>
        </p:nvPicPr>
        <p:blipFill rotWithShape="1">
          <a:blip r:embed="rId5"/>
          <a:srcRect t="3932" b="2226"/>
          <a:stretch/>
        </p:blipFill>
        <p:spPr>
          <a:xfrm>
            <a:off x="3987162" y="707043"/>
            <a:ext cx="3541398" cy="4352638"/>
          </a:xfrm>
          <a:prstGeom prst="rect">
            <a:avLst/>
          </a:prstGeom>
          <a:ln w="12700">
            <a:solidFill>
              <a:srgbClr val="B50130"/>
            </a:solidFill>
          </a:ln>
        </p:spPr>
      </p:pic>
      <p:sp>
        <p:nvSpPr>
          <p:cNvPr id="17" name="CaixaDeTexto 16">
            <a:extLst>
              <a:ext uri="{FF2B5EF4-FFF2-40B4-BE49-F238E27FC236}">
                <a16:creationId xmlns:a16="http://schemas.microsoft.com/office/drawing/2014/main" id="{93D6C2D7-4CA6-4DDF-B701-EC470D2C67BA}"/>
              </a:ext>
            </a:extLst>
          </p:cNvPr>
          <p:cNvSpPr txBox="1"/>
          <p:nvPr/>
        </p:nvSpPr>
        <p:spPr>
          <a:xfrm rot="4151564">
            <a:off x="4374620" y="3858090"/>
            <a:ext cx="1492192" cy="307777"/>
          </a:xfrm>
          <a:prstGeom prst="rect">
            <a:avLst/>
          </a:prstGeom>
          <a:noFill/>
        </p:spPr>
        <p:txBody>
          <a:bodyPr wrap="square" rtlCol="0">
            <a:spAutoFit/>
          </a:bodyPr>
          <a:lstStyle/>
          <a:p>
            <a:pPr algn="ctr"/>
            <a:r>
              <a:rPr lang="pt-BR" sz="1400" dirty="0">
                <a:solidFill>
                  <a:srgbClr val="FFC000"/>
                </a:solidFill>
                <a:effectLst/>
              </a:rPr>
              <a:t>RETURN DUCT</a:t>
            </a:r>
            <a:endParaRPr lang="en-GB" sz="1400" dirty="0">
              <a:solidFill>
                <a:srgbClr val="FFC000"/>
              </a:solidFill>
              <a:effectLst/>
            </a:endParaRPr>
          </a:p>
        </p:txBody>
      </p:sp>
      <p:sp>
        <p:nvSpPr>
          <p:cNvPr id="18" name="CaixaDeTexto 17">
            <a:extLst>
              <a:ext uri="{FF2B5EF4-FFF2-40B4-BE49-F238E27FC236}">
                <a16:creationId xmlns:a16="http://schemas.microsoft.com/office/drawing/2014/main" id="{D3A8C839-246B-409A-9D5E-D6F69F3E553D}"/>
              </a:ext>
            </a:extLst>
          </p:cNvPr>
          <p:cNvSpPr txBox="1"/>
          <p:nvPr/>
        </p:nvSpPr>
        <p:spPr>
          <a:xfrm rot="4155659">
            <a:off x="5822852" y="3590985"/>
            <a:ext cx="1216856" cy="523220"/>
          </a:xfrm>
          <a:prstGeom prst="rect">
            <a:avLst/>
          </a:prstGeom>
          <a:noFill/>
        </p:spPr>
        <p:txBody>
          <a:bodyPr wrap="square" rtlCol="0">
            <a:spAutoFit/>
          </a:bodyPr>
          <a:lstStyle/>
          <a:p>
            <a:pPr algn="ctr"/>
            <a:r>
              <a:rPr lang="pt-BR" sz="1400" dirty="0">
                <a:solidFill>
                  <a:srgbClr val="FFC000"/>
                </a:solidFill>
                <a:effectLst/>
              </a:rPr>
              <a:t>SUPPLY DUCT</a:t>
            </a:r>
            <a:endParaRPr lang="en-GB" sz="1400" dirty="0">
              <a:solidFill>
                <a:srgbClr val="FFC000"/>
              </a:solidFill>
              <a:effectLst/>
            </a:endParaRPr>
          </a:p>
        </p:txBody>
      </p:sp>
    </p:spTree>
    <p:extLst>
      <p:ext uri="{BB962C8B-B14F-4D97-AF65-F5344CB8AC3E}">
        <p14:creationId xmlns:p14="http://schemas.microsoft.com/office/powerpoint/2010/main" val="83361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iagrama, Desenho técnico&#10;&#10;Descrição gerada automaticamente">
            <a:extLst>
              <a:ext uri="{FF2B5EF4-FFF2-40B4-BE49-F238E27FC236}">
                <a16:creationId xmlns:a16="http://schemas.microsoft.com/office/drawing/2014/main" id="{4FBE858F-8AAD-4824-AC0B-EDCDD5BE165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27787" y="826161"/>
            <a:ext cx="7216212" cy="3965272"/>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DUCKWORK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63</a:t>
            </a:fld>
            <a:r>
              <a:rPr lang="en-US"/>
              <a:t> |</a:t>
            </a:r>
            <a:endParaRPr lang="fr-FR" dirty="0"/>
          </a:p>
        </p:txBody>
      </p:sp>
      <p:sp>
        <p:nvSpPr>
          <p:cNvPr id="14" name="CaixaDeTexto 13">
            <a:extLst>
              <a:ext uri="{FF2B5EF4-FFF2-40B4-BE49-F238E27FC236}">
                <a16:creationId xmlns:a16="http://schemas.microsoft.com/office/drawing/2014/main" id="{423AFCEF-08EE-42E1-A4F7-C957826F1BA0}"/>
              </a:ext>
            </a:extLst>
          </p:cNvPr>
          <p:cNvSpPr txBox="1"/>
          <p:nvPr/>
        </p:nvSpPr>
        <p:spPr>
          <a:xfrm>
            <a:off x="274320" y="1256005"/>
            <a:ext cx="2447778" cy="2631490"/>
          </a:xfrm>
          <a:prstGeom prst="rect">
            <a:avLst/>
          </a:prstGeom>
          <a:noFill/>
        </p:spPr>
        <p:txBody>
          <a:bodyPr wrap="square" rtlCol="0">
            <a:spAutoFit/>
          </a:bodyPr>
          <a:lstStyle/>
          <a:p>
            <a:pPr algn="ctr">
              <a:spcAft>
                <a:spcPts val="600"/>
              </a:spcAft>
            </a:pPr>
            <a:r>
              <a:rPr lang="en-GB" sz="1400" dirty="0">
                <a:solidFill>
                  <a:schemeClr val="bg1">
                    <a:lumMod val="50000"/>
                  </a:schemeClr>
                </a:solidFill>
              </a:rPr>
              <a:t>Install the air ducts on the supply and return ports of the roof curb.</a:t>
            </a: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endParaRPr lang="en-GB" sz="1400" dirty="0">
              <a:solidFill>
                <a:schemeClr val="bg1">
                  <a:lumMod val="50000"/>
                </a:schemeClr>
              </a:solidFill>
            </a:endParaRPr>
          </a:p>
          <a:p>
            <a:pPr algn="ctr">
              <a:spcAft>
                <a:spcPts val="600"/>
              </a:spcAft>
            </a:pPr>
            <a:r>
              <a:rPr lang="en-GB" sz="1400" dirty="0">
                <a:solidFill>
                  <a:srgbClr val="B50130"/>
                </a:solidFill>
              </a:rPr>
              <a:t>Make sure to install the ducts on the ROOF CURB, not on the ceiling beams.</a:t>
            </a:r>
          </a:p>
        </p:txBody>
      </p:sp>
      <p:pic>
        <p:nvPicPr>
          <p:cNvPr id="11" name="Gráfico 10" descr="Aviso com preenchimento sólido">
            <a:extLst>
              <a:ext uri="{FF2B5EF4-FFF2-40B4-BE49-F238E27FC236}">
                <a16:creationId xmlns:a16="http://schemas.microsoft.com/office/drawing/2014/main" id="{23DE6DE2-DFD3-4430-BA9C-55EC633175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7879" y="2632550"/>
            <a:ext cx="500660" cy="500660"/>
          </a:xfrm>
          <a:prstGeom prst="rect">
            <a:avLst/>
          </a:prstGeom>
        </p:spPr>
      </p:pic>
      <p:sp>
        <p:nvSpPr>
          <p:cNvPr id="12" name="CaixaDeTexto 11">
            <a:extLst>
              <a:ext uri="{FF2B5EF4-FFF2-40B4-BE49-F238E27FC236}">
                <a16:creationId xmlns:a16="http://schemas.microsoft.com/office/drawing/2014/main" id="{8444B5CC-868C-4225-BB4E-7B82837E15C2}"/>
              </a:ext>
            </a:extLst>
          </p:cNvPr>
          <p:cNvSpPr txBox="1"/>
          <p:nvPr/>
        </p:nvSpPr>
        <p:spPr>
          <a:xfrm rot="20862087">
            <a:off x="6397127" y="3655032"/>
            <a:ext cx="1638171" cy="307777"/>
          </a:xfrm>
          <a:prstGeom prst="rect">
            <a:avLst/>
          </a:prstGeom>
          <a:noFill/>
        </p:spPr>
        <p:txBody>
          <a:bodyPr wrap="square" rtlCol="0">
            <a:spAutoFit/>
          </a:bodyPr>
          <a:lstStyle/>
          <a:p>
            <a:r>
              <a:rPr lang="pt-BR" sz="1400" dirty="0">
                <a:solidFill>
                  <a:srgbClr val="B50130"/>
                </a:solidFill>
              </a:rPr>
              <a:t>RETURN DUCTS</a:t>
            </a:r>
            <a:endParaRPr lang="en-GB" sz="1400" dirty="0">
              <a:solidFill>
                <a:srgbClr val="B50130"/>
              </a:solidFill>
            </a:endParaRPr>
          </a:p>
        </p:txBody>
      </p:sp>
      <p:sp>
        <p:nvSpPr>
          <p:cNvPr id="13" name="CaixaDeTexto 12">
            <a:extLst>
              <a:ext uri="{FF2B5EF4-FFF2-40B4-BE49-F238E27FC236}">
                <a16:creationId xmlns:a16="http://schemas.microsoft.com/office/drawing/2014/main" id="{BB3AFC80-5275-4C1D-9B3A-2C1662C497BD}"/>
              </a:ext>
            </a:extLst>
          </p:cNvPr>
          <p:cNvSpPr txBox="1"/>
          <p:nvPr/>
        </p:nvSpPr>
        <p:spPr>
          <a:xfrm rot="20862087">
            <a:off x="3527318" y="4255212"/>
            <a:ext cx="1638171" cy="307777"/>
          </a:xfrm>
          <a:prstGeom prst="rect">
            <a:avLst/>
          </a:prstGeom>
          <a:noFill/>
        </p:spPr>
        <p:txBody>
          <a:bodyPr wrap="square" rtlCol="0">
            <a:spAutoFit/>
          </a:bodyPr>
          <a:lstStyle/>
          <a:p>
            <a:r>
              <a:rPr lang="pt-BR" sz="1400" dirty="0">
                <a:solidFill>
                  <a:srgbClr val="B50130"/>
                </a:solidFill>
              </a:rPr>
              <a:t>SUPPLY DUCTS</a:t>
            </a:r>
            <a:endParaRPr lang="en-GB" sz="1400" dirty="0">
              <a:solidFill>
                <a:srgbClr val="B50130"/>
              </a:solidFill>
            </a:endParaRPr>
          </a:p>
        </p:txBody>
      </p:sp>
    </p:spTree>
    <p:extLst>
      <p:ext uri="{BB962C8B-B14F-4D97-AF65-F5344CB8AC3E}">
        <p14:creationId xmlns:p14="http://schemas.microsoft.com/office/powerpoint/2010/main" val="272533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334509"/>
            <a:ext cx="8636876" cy="1371600"/>
          </a:xfrm>
        </p:spPr>
        <p:txBody>
          <a:bodyPr/>
          <a:lstStyle/>
          <a:p>
            <a:pPr>
              <a:spcAft>
                <a:spcPts val="1800"/>
              </a:spcAft>
            </a:pPr>
            <a:br>
              <a:rPr lang="en-US" sz="1200" b="1" spc="300" dirty="0"/>
            </a:br>
            <a:br>
              <a:rPr lang="en-US" sz="1200" b="1" spc="300" dirty="0"/>
            </a:br>
            <a:br>
              <a:rPr lang="en-US" sz="1200" b="1" spc="300" dirty="0"/>
            </a:br>
            <a:br>
              <a:rPr lang="en-US" sz="1200" b="1" spc="300" dirty="0"/>
            </a:br>
            <a:r>
              <a:rPr lang="en-US" sz="4800" b="1" spc="300" dirty="0"/>
              <a:t>e-Baltic</a:t>
            </a:r>
            <a:br>
              <a:rPr lang="en-US" sz="4000" b="1" spc="300" dirty="0"/>
            </a:br>
            <a:r>
              <a:rPr lang="en-US" sz="2800" b="1" spc="300" dirty="0">
                <a:solidFill>
                  <a:srgbClr val="FFC000"/>
                </a:solidFill>
              </a:rPr>
              <a:t>Start Up</a:t>
            </a:r>
            <a:endParaRPr lang="en-US" sz="1600" spc="300" dirty="0">
              <a:solidFill>
                <a:srgbClr val="FFC000"/>
              </a:solidFill>
            </a:endParaRPr>
          </a:p>
        </p:txBody>
      </p:sp>
    </p:spTree>
    <p:extLst>
      <p:ext uri="{BB962C8B-B14F-4D97-AF65-F5344CB8AC3E}">
        <p14:creationId xmlns:p14="http://schemas.microsoft.com/office/powerpoint/2010/main" val="144132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 Desenho técnico&#10;&#10;Descrição gerada automaticamente">
            <a:extLst>
              <a:ext uri="{FF2B5EF4-FFF2-40B4-BE49-F238E27FC236}">
                <a16:creationId xmlns:a16="http://schemas.microsoft.com/office/drawing/2014/main" id="{8D320968-B1E9-4FCD-B7D0-4A80B495FA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96418" y="1872062"/>
            <a:ext cx="6147582" cy="2861863"/>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START-UP</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33926"/>
            <a:ext cx="1378699" cy="205740"/>
          </a:xfrm>
        </p:spPr>
        <p:txBody>
          <a:bodyPr/>
          <a:lstStyle/>
          <a:p>
            <a:fld id="{B679D5AC-1C0B-9841-873A-C169B35CF2CF}" type="slidenum">
              <a:rPr lang="fr-FR" smtClean="0"/>
              <a:pPr/>
              <a:t>65</a:t>
            </a:fld>
            <a:r>
              <a:rPr lang="en-US"/>
              <a:t> |</a:t>
            </a:r>
            <a:endParaRPr lang="fr-FR" dirty="0"/>
          </a:p>
        </p:txBody>
      </p:sp>
      <p:sp>
        <p:nvSpPr>
          <p:cNvPr id="10" name="CaixaDeTexto 9">
            <a:extLst>
              <a:ext uri="{FF2B5EF4-FFF2-40B4-BE49-F238E27FC236}">
                <a16:creationId xmlns:a16="http://schemas.microsoft.com/office/drawing/2014/main" id="{1EC3C266-15B6-4976-9204-A96E47CF13A1}"/>
              </a:ext>
            </a:extLst>
          </p:cNvPr>
          <p:cNvSpPr txBox="1"/>
          <p:nvPr/>
        </p:nvSpPr>
        <p:spPr>
          <a:xfrm>
            <a:off x="112541" y="813838"/>
            <a:ext cx="3685736" cy="2477601"/>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GB" sz="1400" dirty="0">
                <a:solidFill>
                  <a:schemeClr val="bg1">
                    <a:lumMod val="50000"/>
                  </a:schemeClr>
                </a:solidFill>
              </a:rPr>
              <a:t>The unit is pre-loaded with refrigerant from factory</a:t>
            </a:r>
          </a:p>
          <a:p>
            <a:pPr marL="285750" indent="-285750">
              <a:spcAft>
                <a:spcPts val="600"/>
              </a:spcAft>
              <a:buFont typeface="Wingdings" panose="05000000000000000000" pitchFamily="2" charset="2"/>
              <a:buChar char="Ø"/>
            </a:pPr>
            <a:r>
              <a:rPr lang="en-GB" sz="1400" dirty="0">
                <a:solidFill>
                  <a:schemeClr val="bg1">
                    <a:lumMod val="50000"/>
                  </a:schemeClr>
                </a:solidFill>
              </a:rPr>
              <a:t>The unit is 100% factory pre-tested</a:t>
            </a:r>
          </a:p>
          <a:p>
            <a:pPr marL="285750" indent="-285750">
              <a:buFont typeface="Wingdings" panose="05000000000000000000" pitchFamily="2" charset="2"/>
              <a:buChar char="Ø"/>
            </a:pPr>
            <a:r>
              <a:rPr lang="en-GB" sz="1400" dirty="0">
                <a:solidFill>
                  <a:schemeClr val="bg1">
                    <a:lumMod val="50000"/>
                  </a:schemeClr>
                </a:solidFill>
              </a:rPr>
              <a:t>A certified Lennox-trained technician will: </a:t>
            </a:r>
          </a:p>
          <a:p>
            <a:pPr marL="742950" lvl="1" indent="-285750">
              <a:buFont typeface="Wingdings" panose="05000000000000000000" pitchFamily="2" charset="2"/>
              <a:buChar char="ü"/>
            </a:pPr>
            <a:r>
              <a:rPr lang="en-GB" sz="1400" dirty="0">
                <a:solidFill>
                  <a:schemeClr val="bg1">
                    <a:lumMod val="50000"/>
                  </a:schemeClr>
                </a:solidFill>
              </a:rPr>
              <a:t>check the unit’s settings, components, and controls</a:t>
            </a:r>
          </a:p>
          <a:p>
            <a:pPr marL="742950" lvl="1" indent="-285750">
              <a:buFont typeface="Wingdings" panose="05000000000000000000" pitchFamily="2" charset="2"/>
              <a:buChar char="ü"/>
            </a:pPr>
            <a:r>
              <a:rPr lang="en-GB" sz="1400" dirty="0">
                <a:solidFill>
                  <a:schemeClr val="bg1">
                    <a:lumMod val="50000"/>
                  </a:schemeClr>
                </a:solidFill>
              </a:rPr>
              <a:t>perform a refrigerant leak test</a:t>
            </a:r>
          </a:p>
          <a:p>
            <a:pPr marL="742950" lvl="1" indent="-285750">
              <a:spcAft>
                <a:spcPts val="600"/>
              </a:spcAft>
              <a:buFont typeface="Wingdings" panose="05000000000000000000" pitchFamily="2" charset="2"/>
              <a:buChar char="ü"/>
            </a:pPr>
            <a:r>
              <a:rPr lang="en-GB" sz="1400" dirty="0">
                <a:solidFill>
                  <a:schemeClr val="bg1">
                    <a:lumMod val="50000"/>
                  </a:schemeClr>
                </a:solidFill>
              </a:rPr>
              <a:t>and validate the warranty</a:t>
            </a:r>
          </a:p>
          <a:p>
            <a:pPr marL="285750" indent="-285750">
              <a:spcAft>
                <a:spcPts val="600"/>
              </a:spcAft>
              <a:buFont typeface="Wingdings" panose="05000000000000000000" pitchFamily="2" charset="2"/>
              <a:buChar char="Ø"/>
            </a:pPr>
            <a:r>
              <a:rPr lang="en-GB" sz="1400" dirty="0">
                <a:solidFill>
                  <a:schemeClr val="bg1">
                    <a:lumMod val="50000"/>
                  </a:schemeClr>
                </a:solidFill>
              </a:rPr>
              <a:t>The unit can be connected to </a:t>
            </a:r>
            <a:r>
              <a:rPr lang="en-GB" sz="1400" dirty="0" err="1">
                <a:solidFill>
                  <a:schemeClr val="bg1">
                    <a:lumMod val="50000"/>
                  </a:schemeClr>
                </a:solidFill>
              </a:rPr>
              <a:t>LennoxCloud</a:t>
            </a:r>
            <a:r>
              <a:rPr lang="en-GB" sz="1400" dirty="0">
                <a:solidFill>
                  <a:schemeClr val="bg1">
                    <a:lumMod val="50000"/>
                  </a:schemeClr>
                </a:solidFill>
              </a:rPr>
              <a:t> ensuring 24/7 monitoring and control</a:t>
            </a:r>
          </a:p>
        </p:txBody>
      </p:sp>
      <p:grpSp>
        <p:nvGrpSpPr>
          <p:cNvPr id="8" name="Agrupar 7">
            <a:extLst>
              <a:ext uri="{FF2B5EF4-FFF2-40B4-BE49-F238E27FC236}">
                <a16:creationId xmlns:a16="http://schemas.microsoft.com/office/drawing/2014/main" id="{89284A2D-2304-4981-9F2C-36FAF08EDA9C}"/>
              </a:ext>
            </a:extLst>
          </p:cNvPr>
          <p:cNvGrpSpPr/>
          <p:nvPr/>
        </p:nvGrpSpPr>
        <p:grpSpPr>
          <a:xfrm>
            <a:off x="4612304" y="1315504"/>
            <a:ext cx="2915811" cy="523220"/>
            <a:chOff x="376029" y="805314"/>
            <a:chExt cx="2915811" cy="523220"/>
          </a:xfrm>
        </p:grpSpPr>
        <p:pic>
          <p:nvPicPr>
            <p:cNvPr id="12" name="Gráfico 11" descr="Aviso com preenchimento sólido">
              <a:extLst>
                <a:ext uri="{FF2B5EF4-FFF2-40B4-BE49-F238E27FC236}">
                  <a16:creationId xmlns:a16="http://schemas.microsoft.com/office/drawing/2014/main" id="{F65B1601-C215-4E87-BC9A-E57E0CFBF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029" y="805314"/>
              <a:ext cx="500660" cy="500660"/>
            </a:xfrm>
            <a:prstGeom prst="rect">
              <a:avLst/>
            </a:prstGeom>
          </p:spPr>
        </p:pic>
        <p:sp>
          <p:nvSpPr>
            <p:cNvPr id="14" name="CaixaDeTexto 13">
              <a:extLst>
                <a:ext uri="{FF2B5EF4-FFF2-40B4-BE49-F238E27FC236}">
                  <a16:creationId xmlns:a16="http://schemas.microsoft.com/office/drawing/2014/main" id="{F4B0FAA2-176A-4AFC-8F93-6D8DA93AE3E5}"/>
                </a:ext>
              </a:extLst>
            </p:cNvPr>
            <p:cNvSpPr txBox="1"/>
            <p:nvPr/>
          </p:nvSpPr>
          <p:spPr>
            <a:xfrm>
              <a:off x="876689" y="805314"/>
              <a:ext cx="2415151" cy="523220"/>
            </a:xfrm>
            <a:prstGeom prst="rect">
              <a:avLst/>
            </a:prstGeom>
            <a:noFill/>
          </p:spPr>
          <p:txBody>
            <a:bodyPr wrap="square" rtlCol="0">
              <a:spAutoFit/>
            </a:bodyPr>
            <a:lstStyle/>
            <a:p>
              <a:pPr>
                <a:spcAft>
                  <a:spcPts val="600"/>
                </a:spcAft>
              </a:pPr>
              <a:r>
                <a:rPr lang="en-GB" sz="1400" dirty="0">
                  <a:solidFill>
                    <a:srgbClr val="B50130"/>
                  </a:solidFill>
                </a:rPr>
                <a:t>Power must be on 24 hours before intended start-up</a:t>
              </a:r>
            </a:p>
          </p:txBody>
        </p:sp>
      </p:grpSp>
    </p:spTree>
    <p:extLst>
      <p:ext uri="{BB962C8B-B14F-4D97-AF65-F5344CB8AC3E}">
        <p14:creationId xmlns:p14="http://schemas.microsoft.com/office/powerpoint/2010/main" val="321634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199420"/>
            <a:ext cx="8636876" cy="1547974"/>
          </a:xfrm>
        </p:spPr>
        <p:txBody>
          <a:bodyPr/>
          <a:lstStyle/>
          <a:p>
            <a:r>
              <a:rPr lang="en-US" sz="3200" spc="300" dirty="0"/>
              <a:t>DISCLAIMER</a:t>
            </a:r>
            <a:br>
              <a:rPr lang="en-US" sz="3200" spc="300" dirty="0"/>
            </a:br>
            <a:endParaRPr lang="en-US" sz="4000" spc="300" dirty="0"/>
          </a:p>
        </p:txBody>
      </p:sp>
    </p:spTree>
    <p:extLst>
      <p:ext uri="{BB962C8B-B14F-4D97-AF65-F5344CB8AC3E}">
        <p14:creationId xmlns:p14="http://schemas.microsoft.com/office/powerpoint/2010/main" val="389102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1D8EF5-76E3-45A7-AC2E-E49889D7FFFB}"/>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ous-titre 2">
            <a:extLst>
              <a:ext uri="{FF2B5EF4-FFF2-40B4-BE49-F238E27FC236}">
                <a16:creationId xmlns:a16="http://schemas.microsoft.com/office/drawing/2014/main" id="{4829D20B-D22A-4F6F-B0A7-A5C5D7606F38}"/>
              </a:ext>
            </a:extLst>
          </p:cNvPr>
          <p:cNvSpPr>
            <a:spLocks noGrp="1"/>
          </p:cNvSpPr>
          <p:nvPr>
            <p:ph type="subTitle" idx="14"/>
          </p:nvPr>
        </p:nvSpPr>
        <p:spPr/>
        <p:txBody>
          <a:bodyPr/>
          <a:lstStyle/>
          <a:p>
            <a:r>
              <a:rPr lang="en-US" dirty="0"/>
              <a:t>DISCLAIMER</a:t>
            </a:r>
          </a:p>
        </p:txBody>
      </p:sp>
      <p:sp>
        <p:nvSpPr>
          <p:cNvPr id="4" name="Espace réservé de la date 3">
            <a:extLst>
              <a:ext uri="{FF2B5EF4-FFF2-40B4-BE49-F238E27FC236}">
                <a16:creationId xmlns:a16="http://schemas.microsoft.com/office/drawing/2014/main" id="{E7AB5BE7-9EEE-409C-9146-FC2A59047309}"/>
              </a:ext>
            </a:extLst>
          </p:cNvPr>
          <p:cNvSpPr>
            <a:spLocks noGrp="1"/>
          </p:cNvSpPr>
          <p:nvPr>
            <p:ph type="dt" sz="half" idx="2"/>
          </p:nvPr>
        </p:nvSpPr>
        <p:spPr/>
        <p:txBody>
          <a:bodyPr/>
          <a:lstStyle/>
          <a:p>
            <a:fld id="{92EC39F2-7773-9641-957D-47E9D005E398}" type="datetime1">
              <a:rPr lang="fr-FR" smtClean="0"/>
              <a:t>08/11/2021</a:t>
            </a:fld>
            <a:endParaRPr lang="fr-FR" dirty="0"/>
          </a:p>
        </p:txBody>
      </p:sp>
      <p:sp>
        <p:nvSpPr>
          <p:cNvPr id="5" name="Espace réservé du numéro de diapositive 4">
            <a:extLst>
              <a:ext uri="{FF2B5EF4-FFF2-40B4-BE49-F238E27FC236}">
                <a16:creationId xmlns:a16="http://schemas.microsoft.com/office/drawing/2014/main" id="{E2F50E02-CEDD-47E7-B7B5-36B52F222593}"/>
              </a:ext>
            </a:extLst>
          </p:cNvPr>
          <p:cNvSpPr>
            <a:spLocks noGrp="1"/>
          </p:cNvSpPr>
          <p:nvPr>
            <p:ph type="sldNum" sz="quarter" idx="4"/>
          </p:nvPr>
        </p:nvSpPr>
        <p:spPr/>
        <p:txBody>
          <a:bodyPr/>
          <a:lstStyle/>
          <a:p>
            <a:fld id="{B679D5AC-1C0B-9841-873A-C169B35CF2CF}" type="slidenum">
              <a:rPr lang="fr-FR" smtClean="0"/>
              <a:pPr/>
              <a:t>67</a:t>
            </a:fld>
            <a:r>
              <a:rPr lang="en-US"/>
              <a:t> |</a:t>
            </a:r>
            <a:endParaRPr lang="fr-FR" dirty="0"/>
          </a:p>
        </p:txBody>
      </p:sp>
      <p:sp>
        <p:nvSpPr>
          <p:cNvPr id="6" name="CaixaDeTexto 9">
            <a:extLst>
              <a:ext uri="{FF2B5EF4-FFF2-40B4-BE49-F238E27FC236}">
                <a16:creationId xmlns:a16="http://schemas.microsoft.com/office/drawing/2014/main" id="{D1611E81-BF6E-44C3-A54F-533D4661AD22}"/>
              </a:ext>
            </a:extLst>
          </p:cNvPr>
          <p:cNvSpPr txBox="1"/>
          <p:nvPr/>
        </p:nvSpPr>
        <p:spPr>
          <a:xfrm>
            <a:off x="380998" y="822133"/>
            <a:ext cx="8526773" cy="4047262"/>
          </a:xfrm>
          <a:prstGeom prst="rect">
            <a:avLst/>
          </a:prstGeom>
          <a:noFill/>
        </p:spPr>
        <p:txBody>
          <a:bodyPr wrap="square" rtlCol="0">
            <a:spAutoFit/>
          </a:bodyPr>
          <a:lstStyle/>
          <a:p>
            <a:pPr>
              <a:spcAft>
                <a:spcPts val="600"/>
              </a:spcAft>
            </a:pPr>
            <a:r>
              <a:rPr lang="en-US" sz="1400" dirty="0">
                <a:solidFill>
                  <a:schemeClr val="bg1">
                    <a:lumMod val="50000"/>
                  </a:schemeClr>
                </a:solidFill>
              </a:rPr>
              <a:t>USE AT YOUR OWN RISK:  </a:t>
            </a:r>
          </a:p>
          <a:p>
            <a:pPr>
              <a:spcAft>
                <a:spcPts val="600"/>
              </a:spcAft>
            </a:pPr>
            <a:r>
              <a:rPr lang="en-US" sz="1200" dirty="0">
                <a:solidFill>
                  <a:schemeClr val="bg1">
                    <a:lumMod val="50000"/>
                  </a:schemeClr>
                </a:solidFill>
              </a:rPr>
              <a:t>Only individuals with appropriate licenses, training, and qualifications can install or repair heating, ventilation, and air-conditioning equipment. As such, this manual is intended for only licensed, trained, and otherwise qualified individuals. Use this information at your own risk. Any injury, damage, or loss that may result from use of the tools, equipment, and products depicted, or the information and content contained in, this manual is the sole responsibility of the user.</a:t>
            </a:r>
          </a:p>
          <a:p>
            <a:pPr>
              <a:spcAft>
                <a:spcPts val="600"/>
              </a:spcAft>
            </a:pPr>
            <a:endParaRPr lang="en-US" sz="1400" dirty="0">
              <a:solidFill>
                <a:schemeClr val="bg1">
                  <a:lumMod val="50000"/>
                </a:schemeClr>
              </a:solidFill>
            </a:endParaRPr>
          </a:p>
          <a:p>
            <a:pPr>
              <a:spcAft>
                <a:spcPts val="600"/>
              </a:spcAft>
            </a:pPr>
            <a:r>
              <a:rPr lang="en-US" sz="1400" dirty="0">
                <a:solidFill>
                  <a:schemeClr val="bg1">
                    <a:lumMod val="50000"/>
                  </a:schemeClr>
                </a:solidFill>
              </a:rPr>
              <a:t>NO WARRANTY:</a:t>
            </a:r>
          </a:p>
          <a:p>
            <a:pPr>
              <a:spcAft>
                <a:spcPts val="600"/>
              </a:spcAft>
            </a:pPr>
            <a:r>
              <a:rPr lang="en-US" sz="1200" dirty="0">
                <a:solidFill>
                  <a:schemeClr val="bg1">
                    <a:lumMod val="50000"/>
                  </a:schemeClr>
                </a:solidFill>
              </a:rPr>
              <a:t>This manual, and any information provided herein, is provided “AS IS.” Lennox does not make any specific representations or warranties about this manual or any instructions or guidance contained in this manual. For example, Lennox does not make any warranties about: (a) the content provided in this manual; (b) any specific features of this manual, or its accuracy, reliability, or ability to meet your needs. The information in this manual is subject to change without notice.</a:t>
            </a:r>
          </a:p>
          <a:p>
            <a:pPr>
              <a:spcAft>
                <a:spcPts val="600"/>
              </a:spcAft>
            </a:pPr>
            <a:endParaRPr lang="en-US" sz="1400" dirty="0">
              <a:solidFill>
                <a:schemeClr val="bg1">
                  <a:lumMod val="50000"/>
                </a:schemeClr>
              </a:solidFill>
            </a:endParaRPr>
          </a:p>
          <a:p>
            <a:pPr>
              <a:spcAft>
                <a:spcPts val="600"/>
              </a:spcAft>
            </a:pPr>
            <a:r>
              <a:rPr lang="en-US" sz="1400" dirty="0">
                <a:solidFill>
                  <a:schemeClr val="bg1">
                    <a:lumMod val="50000"/>
                  </a:schemeClr>
                </a:solidFill>
              </a:rPr>
              <a:t>LIMITATION OF LIABILITY:</a:t>
            </a:r>
          </a:p>
          <a:p>
            <a:pPr>
              <a:spcAft>
                <a:spcPts val="600"/>
              </a:spcAft>
            </a:pPr>
            <a:r>
              <a:rPr lang="en-US" sz="1200" dirty="0">
                <a:solidFill>
                  <a:schemeClr val="bg1">
                    <a:lumMod val="50000"/>
                  </a:schemeClr>
                </a:solidFill>
              </a:rPr>
              <a:t>Lennox specifically </a:t>
            </a:r>
            <a:r>
              <a:rPr lang="en-US" sz="1200" b="1" dirty="0">
                <a:solidFill>
                  <a:schemeClr val="bg1">
                    <a:lumMod val="50000"/>
                  </a:schemeClr>
                </a:solidFill>
              </a:rPr>
              <a:t>DISCLAIMS LIABILITY FOR INCIDENTAL OR CONSEQUENTIAL DAMAGES </a:t>
            </a:r>
            <a:r>
              <a:rPr lang="en-US" sz="1200" dirty="0">
                <a:solidFill>
                  <a:schemeClr val="bg1">
                    <a:lumMod val="50000"/>
                  </a:schemeClr>
                </a:solidFill>
              </a:rPr>
              <a:t>and assumes no responsibility or liability for any loss or damage suffered by any person as a result of the use or misuse of any of the information or content on this manual. Lennox assumes or undertakes </a:t>
            </a:r>
            <a:r>
              <a:rPr lang="en-US" sz="1200" b="1" dirty="0">
                <a:solidFill>
                  <a:schemeClr val="bg1">
                    <a:lumMod val="50000"/>
                  </a:schemeClr>
                </a:solidFill>
              </a:rPr>
              <a:t>NO LIABILITY </a:t>
            </a:r>
            <a:r>
              <a:rPr lang="en-US" sz="1200" dirty="0">
                <a:solidFill>
                  <a:schemeClr val="bg1">
                    <a:lumMod val="50000"/>
                  </a:schemeClr>
                </a:solidFill>
              </a:rPr>
              <a:t>for any loss or damage suffered as a result of the use, misuse or reliance on the information and content on this manual.</a:t>
            </a:r>
          </a:p>
        </p:txBody>
      </p:sp>
    </p:spTree>
    <p:extLst>
      <p:ext uri="{BB962C8B-B14F-4D97-AF65-F5344CB8AC3E}">
        <p14:creationId xmlns:p14="http://schemas.microsoft.com/office/powerpoint/2010/main" val="135695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3653" y="1199420"/>
            <a:ext cx="8636876" cy="1547974"/>
          </a:xfrm>
        </p:spPr>
        <p:txBody>
          <a:bodyPr/>
          <a:lstStyle/>
          <a:p>
            <a:r>
              <a:rPr lang="en-US" sz="3200" spc="300"/>
              <a:t>THANK YOU!</a:t>
            </a:r>
            <a:br>
              <a:rPr lang="en-US" sz="3200" spc="300"/>
            </a:br>
            <a:endParaRPr lang="en-US" sz="4000" spc="300"/>
          </a:p>
        </p:txBody>
      </p:sp>
    </p:spTree>
    <p:extLst>
      <p:ext uri="{BB962C8B-B14F-4D97-AF65-F5344CB8AC3E}">
        <p14:creationId xmlns:p14="http://schemas.microsoft.com/office/powerpoint/2010/main" val="116368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20" descr="Diagrama, Desenho técnico&#10;&#10;Descrição gerada automaticamente com confiança média">
            <a:extLst>
              <a:ext uri="{FF2B5EF4-FFF2-40B4-BE49-F238E27FC236}">
                <a16:creationId xmlns:a16="http://schemas.microsoft.com/office/drawing/2014/main" id="{027B7D88-F8B2-497E-B21C-7CA28202CB62}"/>
              </a:ext>
            </a:extLst>
          </p:cNvPr>
          <p:cNvPicPr>
            <a:picLocks noChangeAspect="1"/>
          </p:cNvPicPr>
          <p:nvPr/>
        </p:nvPicPr>
        <p:blipFill>
          <a:blip r:embed="rId2"/>
          <a:stretch>
            <a:fillRect/>
          </a:stretch>
        </p:blipFill>
        <p:spPr>
          <a:xfrm>
            <a:off x="2425760" y="775298"/>
            <a:ext cx="6647900" cy="4229099"/>
          </a:xfrm>
          <a:prstGeom prst="rect">
            <a:avLst/>
          </a:prstGeom>
        </p:spPr>
      </p:pic>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7</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147710" y="789366"/>
            <a:ext cx="2087490" cy="1969770"/>
          </a:xfrm>
          <a:prstGeom prst="rect">
            <a:avLst/>
          </a:prstGeom>
          <a:noFill/>
        </p:spPr>
        <p:txBody>
          <a:bodyPr wrap="square" rtlCol="0">
            <a:spAutoFit/>
          </a:bodyPr>
          <a:lstStyle/>
          <a:p>
            <a:pPr algn="ctr">
              <a:spcAft>
                <a:spcPts val="600"/>
              </a:spcAft>
            </a:pPr>
            <a:r>
              <a:rPr lang="en-GB" sz="1400" dirty="0">
                <a:solidFill>
                  <a:schemeClr val="bg1">
                    <a:lumMod val="50000"/>
                  </a:schemeClr>
                </a:solidFill>
              </a:rPr>
              <a:t>Fix the roof curb on the building’s frame with </a:t>
            </a:r>
            <a:r>
              <a:rPr lang="en-GB" sz="1400" dirty="0">
                <a:solidFill>
                  <a:srgbClr val="B50130"/>
                </a:solidFill>
              </a:rPr>
              <a:t>screws</a:t>
            </a:r>
            <a:r>
              <a:rPr lang="en-GB" sz="1400" dirty="0">
                <a:solidFill>
                  <a:schemeClr val="bg1">
                    <a:lumMod val="50000"/>
                  </a:schemeClr>
                </a:solidFill>
              </a:rPr>
              <a:t>, </a:t>
            </a:r>
            <a:r>
              <a:rPr lang="en-GB" sz="1400" dirty="0">
                <a:solidFill>
                  <a:srgbClr val="B50130"/>
                </a:solidFill>
              </a:rPr>
              <a:t>welding</a:t>
            </a:r>
            <a:r>
              <a:rPr lang="en-GB" sz="1400" dirty="0">
                <a:solidFill>
                  <a:schemeClr val="bg1">
                    <a:lumMod val="50000"/>
                  </a:schemeClr>
                </a:solidFill>
              </a:rPr>
              <a:t> or </a:t>
            </a:r>
            <a:r>
              <a:rPr lang="en-GB" sz="1400" dirty="0">
                <a:solidFill>
                  <a:srgbClr val="B50130"/>
                </a:solidFill>
              </a:rPr>
              <a:t>assembly accessories</a:t>
            </a:r>
            <a:r>
              <a:rPr lang="en-GB" sz="1400" dirty="0">
                <a:solidFill>
                  <a:schemeClr val="bg1">
                    <a:lumMod val="50000"/>
                  </a:schemeClr>
                </a:solidFill>
              </a:rPr>
              <a:t>.</a:t>
            </a:r>
          </a:p>
          <a:p>
            <a:pPr algn="ctr">
              <a:spcAft>
                <a:spcPts val="600"/>
              </a:spcAft>
            </a:pPr>
            <a:endParaRPr lang="en-GB" sz="1400" dirty="0">
              <a:solidFill>
                <a:schemeClr val="bg1">
                  <a:lumMod val="50000"/>
                </a:schemeClr>
              </a:solidFill>
            </a:endParaRPr>
          </a:p>
          <a:p>
            <a:pPr algn="ctr">
              <a:spcAft>
                <a:spcPts val="600"/>
              </a:spcAft>
            </a:pPr>
            <a:r>
              <a:rPr lang="en-GB" sz="1400" dirty="0">
                <a:solidFill>
                  <a:schemeClr val="bg1">
                    <a:lumMod val="50000"/>
                  </a:schemeClr>
                </a:solidFill>
              </a:rPr>
              <a:t>THE ROOF CURB MUST BE FULLY SECURED TO THE BUILDING’S FRAME.</a:t>
            </a:r>
          </a:p>
        </p:txBody>
      </p:sp>
    </p:spTree>
    <p:extLst>
      <p:ext uri="{BB962C8B-B14F-4D97-AF65-F5344CB8AC3E}">
        <p14:creationId xmlns:p14="http://schemas.microsoft.com/office/powerpoint/2010/main" val="383182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8</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3399751" y="777986"/>
            <a:ext cx="2344498" cy="738664"/>
          </a:xfrm>
          <a:prstGeom prst="rect">
            <a:avLst/>
          </a:prstGeom>
          <a:noFill/>
        </p:spPr>
        <p:txBody>
          <a:bodyPr wrap="square" rtlCol="0">
            <a:spAutoFit/>
          </a:bodyPr>
          <a:lstStyle/>
          <a:p>
            <a:pPr algn="ctr">
              <a:spcAft>
                <a:spcPts val="600"/>
              </a:spcAft>
            </a:pPr>
            <a:r>
              <a:rPr lang="en-GB" sz="1400" dirty="0">
                <a:solidFill>
                  <a:schemeClr val="bg1">
                    <a:lumMod val="50000"/>
                  </a:schemeClr>
                </a:solidFill>
              </a:rPr>
              <a:t>The adjustable roof curb allows angle adjustments on both directions.</a:t>
            </a:r>
          </a:p>
        </p:txBody>
      </p:sp>
      <p:grpSp>
        <p:nvGrpSpPr>
          <p:cNvPr id="7" name="Agrupar 6">
            <a:extLst>
              <a:ext uri="{FF2B5EF4-FFF2-40B4-BE49-F238E27FC236}">
                <a16:creationId xmlns:a16="http://schemas.microsoft.com/office/drawing/2014/main" id="{135A1866-F14C-4462-83BF-1C4543801388}"/>
              </a:ext>
            </a:extLst>
          </p:cNvPr>
          <p:cNvGrpSpPr/>
          <p:nvPr/>
        </p:nvGrpSpPr>
        <p:grpSpPr>
          <a:xfrm>
            <a:off x="168000" y="1687026"/>
            <a:ext cx="4320000" cy="2930694"/>
            <a:chOff x="232335" y="1687026"/>
            <a:chExt cx="4320000" cy="2930694"/>
          </a:xfrm>
        </p:grpSpPr>
        <p:pic>
          <p:nvPicPr>
            <p:cNvPr id="9" name="Imagem 8" descr="Uma imagem contendo Desenho técnico&#10;&#10;Descrição gerada automaticamente">
              <a:extLst>
                <a:ext uri="{FF2B5EF4-FFF2-40B4-BE49-F238E27FC236}">
                  <a16:creationId xmlns:a16="http://schemas.microsoft.com/office/drawing/2014/main" id="{4BE690F1-3CAB-497A-8BAC-333204F20E1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5" name="Retângulo 4">
              <a:extLst>
                <a:ext uri="{FF2B5EF4-FFF2-40B4-BE49-F238E27FC236}">
                  <a16:creationId xmlns:a16="http://schemas.microsoft.com/office/drawing/2014/main" id="{5D0846C5-2502-427E-BAB5-218BBAAFEC50}"/>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CASE 1</a:t>
              </a:r>
              <a:endParaRPr lang="en-GB" dirty="0"/>
            </a:p>
          </p:txBody>
        </p:sp>
        <p:sp>
          <p:nvSpPr>
            <p:cNvPr id="15" name="Retângulo 14">
              <a:extLst>
                <a:ext uri="{FF2B5EF4-FFF2-40B4-BE49-F238E27FC236}">
                  <a16:creationId xmlns:a16="http://schemas.microsoft.com/office/drawing/2014/main" id="{C79D4995-3C55-4451-A405-482090A36652}"/>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 name="Agrupar 5">
            <a:extLst>
              <a:ext uri="{FF2B5EF4-FFF2-40B4-BE49-F238E27FC236}">
                <a16:creationId xmlns:a16="http://schemas.microsoft.com/office/drawing/2014/main" id="{40455028-B754-4656-A253-3AE0BEBF102A}"/>
              </a:ext>
            </a:extLst>
          </p:cNvPr>
          <p:cNvGrpSpPr/>
          <p:nvPr/>
        </p:nvGrpSpPr>
        <p:grpSpPr>
          <a:xfrm>
            <a:off x="4656000" y="1687026"/>
            <a:ext cx="4320000" cy="2930694"/>
            <a:chOff x="4683773" y="1687026"/>
            <a:chExt cx="4320000" cy="2930694"/>
          </a:xfrm>
        </p:grpSpPr>
        <p:pic>
          <p:nvPicPr>
            <p:cNvPr id="11" name="Imagem 10" descr="Diagrama&#10;&#10;Descrição gerada automaticamente">
              <a:extLst>
                <a:ext uri="{FF2B5EF4-FFF2-40B4-BE49-F238E27FC236}">
                  <a16:creationId xmlns:a16="http://schemas.microsoft.com/office/drawing/2014/main" id="{94ABF0E3-2B22-4ACB-BD18-681C2F48241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14" name="Retângulo 13">
              <a:extLst>
                <a:ext uri="{FF2B5EF4-FFF2-40B4-BE49-F238E27FC236}">
                  <a16:creationId xmlns:a16="http://schemas.microsoft.com/office/drawing/2014/main" id="{6BED27AC-23F9-452D-A751-6526DE0473A2}"/>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CASE 2</a:t>
              </a:r>
              <a:endParaRPr lang="en-GB" dirty="0"/>
            </a:p>
          </p:txBody>
        </p:sp>
        <p:sp>
          <p:nvSpPr>
            <p:cNvPr id="16" name="Retângulo 15">
              <a:extLst>
                <a:ext uri="{FF2B5EF4-FFF2-40B4-BE49-F238E27FC236}">
                  <a16:creationId xmlns:a16="http://schemas.microsoft.com/office/drawing/2014/main" id="{BA4A9DD3-28BC-4A68-A7BA-44E9493FA2A3}"/>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8343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Agrupar 17">
            <a:extLst>
              <a:ext uri="{FF2B5EF4-FFF2-40B4-BE49-F238E27FC236}">
                <a16:creationId xmlns:a16="http://schemas.microsoft.com/office/drawing/2014/main" id="{DA31F326-9B43-4F98-AE69-4612D5611643}"/>
              </a:ext>
            </a:extLst>
          </p:cNvPr>
          <p:cNvGrpSpPr/>
          <p:nvPr/>
        </p:nvGrpSpPr>
        <p:grpSpPr>
          <a:xfrm>
            <a:off x="4656000" y="1687026"/>
            <a:ext cx="4320000" cy="2930694"/>
            <a:chOff x="4683773" y="1687026"/>
            <a:chExt cx="4320000" cy="2930694"/>
          </a:xfrm>
        </p:grpSpPr>
        <p:pic>
          <p:nvPicPr>
            <p:cNvPr id="20" name="Imagem 19" descr="Diagrama&#10;&#10;Descrição gerada automaticamente">
              <a:extLst>
                <a:ext uri="{FF2B5EF4-FFF2-40B4-BE49-F238E27FC236}">
                  <a16:creationId xmlns:a16="http://schemas.microsoft.com/office/drawing/2014/main" id="{D7CABB9D-B515-4791-B685-5BB036E7608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31773" y="1985265"/>
              <a:ext cx="4224000" cy="2476696"/>
            </a:xfrm>
            <a:prstGeom prst="rect">
              <a:avLst/>
            </a:prstGeom>
            <a:ln w="12700">
              <a:noFill/>
            </a:ln>
          </p:spPr>
        </p:pic>
        <p:sp>
          <p:nvSpPr>
            <p:cNvPr id="21" name="Retângulo 20">
              <a:extLst>
                <a:ext uri="{FF2B5EF4-FFF2-40B4-BE49-F238E27FC236}">
                  <a16:creationId xmlns:a16="http://schemas.microsoft.com/office/drawing/2014/main" id="{72EFD4A8-BE60-434F-9967-684091D48861}"/>
                </a:ext>
              </a:extLst>
            </p:cNvPr>
            <p:cNvSpPr/>
            <p:nvPr/>
          </p:nvSpPr>
          <p:spPr>
            <a:xfrm>
              <a:off x="4683773" y="1687026"/>
              <a:ext cx="4320000" cy="288000"/>
            </a:xfrm>
            <a:prstGeom prst="rect">
              <a:avLst/>
            </a:prstGeom>
            <a:solidFill>
              <a:srgbClr val="800000"/>
            </a:solid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CASE 2</a:t>
              </a:r>
              <a:endParaRPr lang="en-GB" dirty="0"/>
            </a:p>
          </p:txBody>
        </p:sp>
        <p:sp>
          <p:nvSpPr>
            <p:cNvPr id="22" name="Retângulo 21">
              <a:extLst>
                <a:ext uri="{FF2B5EF4-FFF2-40B4-BE49-F238E27FC236}">
                  <a16:creationId xmlns:a16="http://schemas.microsoft.com/office/drawing/2014/main" id="{0CEC9D07-1EE0-4267-B365-A271A49E6CC2}"/>
                </a:ext>
              </a:extLst>
            </p:cNvPr>
            <p:cNvSpPr/>
            <p:nvPr/>
          </p:nvSpPr>
          <p:spPr>
            <a:xfrm>
              <a:off x="4683773" y="1983200"/>
              <a:ext cx="4320000" cy="263452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Retângulo 18">
            <a:extLst>
              <a:ext uri="{FF2B5EF4-FFF2-40B4-BE49-F238E27FC236}">
                <a16:creationId xmlns:a16="http://schemas.microsoft.com/office/drawing/2014/main" id="{1643F9E0-E8DF-456C-9EA4-D688EB2383A8}"/>
              </a:ext>
            </a:extLst>
          </p:cNvPr>
          <p:cNvSpPr/>
          <p:nvPr/>
        </p:nvSpPr>
        <p:spPr>
          <a:xfrm>
            <a:off x="4591667" y="1630473"/>
            <a:ext cx="4504212" cy="30485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a:extLst>
              <a:ext uri="{FF2B5EF4-FFF2-40B4-BE49-F238E27FC236}">
                <a16:creationId xmlns:a16="http://schemas.microsoft.com/office/drawing/2014/main" id="{852AEF19-4CB0-43C3-8162-AB7BB443E05A}"/>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e-Baltic</a:t>
            </a:r>
            <a:endParaRPr lang="en-US" dirty="0"/>
          </a:p>
        </p:txBody>
      </p:sp>
      <p:sp>
        <p:nvSpPr>
          <p:cNvPr id="3" name="Subtítulo 2">
            <a:extLst>
              <a:ext uri="{FF2B5EF4-FFF2-40B4-BE49-F238E27FC236}">
                <a16:creationId xmlns:a16="http://schemas.microsoft.com/office/drawing/2014/main" id="{96315560-E53E-4C58-ACC0-B04DD2E65EC3}"/>
              </a:ext>
            </a:extLst>
          </p:cNvPr>
          <p:cNvSpPr>
            <a:spLocks noGrp="1"/>
          </p:cNvSpPr>
          <p:nvPr>
            <p:ph type="subTitle" idx="14"/>
          </p:nvPr>
        </p:nvSpPr>
        <p:spPr/>
        <p:txBody>
          <a:bodyPr/>
          <a:lstStyle/>
          <a:p>
            <a:r>
              <a:rPr lang="en-US" dirty="0"/>
              <a:t>ROOF CURB INSTALLATION</a:t>
            </a:r>
          </a:p>
        </p:txBody>
      </p:sp>
      <p:sp>
        <p:nvSpPr>
          <p:cNvPr id="51" name="Espaço Reservado para Data 3">
            <a:extLst>
              <a:ext uri="{FF2B5EF4-FFF2-40B4-BE49-F238E27FC236}">
                <a16:creationId xmlns:a16="http://schemas.microsoft.com/office/drawing/2014/main" id="{B24B5060-3A88-4A16-9818-0AF2A27FAEEB}"/>
              </a:ext>
            </a:extLst>
          </p:cNvPr>
          <p:cNvSpPr>
            <a:spLocks noGrp="1"/>
          </p:cNvSpPr>
          <p:nvPr>
            <p:ph type="dt" sz="half" idx="2"/>
          </p:nvPr>
        </p:nvSpPr>
        <p:spPr>
          <a:xfrm>
            <a:off x="6655293" y="4767263"/>
            <a:ext cx="2133600" cy="205740"/>
          </a:xfrm>
        </p:spPr>
        <p:txBody>
          <a:bodyPr/>
          <a:lstStyle/>
          <a:p>
            <a:fld id="{92EC39F2-7773-9641-957D-47E9D005E398}" type="datetime1">
              <a:rPr lang="fr-FR" smtClean="0"/>
              <a:t>08/11/2021</a:t>
            </a:fld>
            <a:endParaRPr lang="fr-FR" dirty="0"/>
          </a:p>
        </p:txBody>
      </p:sp>
      <p:sp>
        <p:nvSpPr>
          <p:cNvPr id="55" name="Espaço Reservado para Número de Slide 4">
            <a:extLst>
              <a:ext uri="{FF2B5EF4-FFF2-40B4-BE49-F238E27FC236}">
                <a16:creationId xmlns:a16="http://schemas.microsoft.com/office/drawing/2014/main" id="{3D078CF8-187C-4AA2-BC18-7A8B927A1513}"/>
              </a:ext>
            </a:extLst>
          </p:cNvPr>
          <p:cNvSpPr>
            <a:spLocks noGrp="1"/>
          </p:cNvSpPr>
          <p:nvPr>
            <p:ph type="sldNum" sz="quarter" idx="4"/>
          </p:nvPr>
        </p:nvSpPr>
        <p:spPr>
          <a:xfrm>
            <a:off x="380999" y="4766310"/>
            <a:ext cx="1378699" cy="205740"/>
          </a:xfrm>
        </p:spPr>
        <p:txBody>
          <a:bodyPr/>
          <a:lstStyle/>
          <a:p>
            <a:fld id="{B679D5AC-1C0B-9841-873A-C169B35CF2CF}" type="slidenum">
              <a:rPr lang="fr-FR" smtClean="0"/>
              <a:pPr/>
              <a:t>9</a:t>
            </a:fld>
            <a:r>
              <a:rPr lang="en-US"/>
              <a:t> |</a:t>
            </a:r>
            <a:endParaRPr lang="fr-FR" dirty="0"/>
          </a:p>
        </p:txBody>
      </p:sp>
      <p:sp>
        <p:nvSpPr>
          <p:cNvPr id="12" name="CaixaDeTexto 11">
            <a:extLst>
              <a:ext uri="{FF2B5EF4-FFF2-40B4-BE49-F238E27FC236}">
                <a16:creationId xmlns:a16="http://schemas.microsoft.com/office/drawing/2014/main" id="{8E798CB7-8287-4097-8851-8D3BEA0867FE}"/>
              </a:ext>
            </a:extLst>
          </p:cNvPr>
          <p:cNvSpPr txBox="1"/>
          <p:nvPr/>
        </p:nvSpPr>
        <p:spPr>
          <a:xfrm>
            <a:off x="3399751" y="777986"/>
            <a:ext cx="2344498" cy="738664"/>
          </a:xfrm>
          <a:prstGeom prst="rect">
            <a:avLst/>
          </a:prstGeom>
          <a:noFill/>
        </p:spPr>
        <p:txBody>
          <a:bodyPr wrap="square" rtlCol="0">
            <a:spAutoFit/>
          </a:bodyPr>
          <a:lstStyle/>
          <a:p>
            <a:pPr algn="ctr">
              <a:spcAft>
                <a:spcPts val="600"/>
              </a:spcAft>
            </a:pPr>
            <a:r>
              <a:rPr lang="en-GB" sz="1400" dirty="0">
                <a:solidFill>
                  <a:schemeClr val="bg1">
                    <a:lumMod val="50000"/>
                  </a:schemeClr>
                </a:solidFill>
              </a:rPr>
              <a:t>The adjustable roof curb allows angle adjustments on both directions.</a:t>
            </a:r>
          </a:p>
        </p:txBody>
      </p:sp>
      <p:grpSp>
        <p:nvGrpSpPr>
          <p:cNvPr id="7" name="Agrupar 6">
            <a:extLst>
              <a:ext uri="{FF2B5EF4-FFF2-40B4-BE49-F238E27FC236}">
                <a16:creationId xmlns:a16="http://schemas.microsoft.com/office/drawing/2014/main" id="{135A1866-F14C-4462-83BF-1C4543801388}"/>
              </a:ext>
            </a:extLst>
          </p:cNvPr>
          <p:cNvGrpSpPr/>
          <p:nvPr/>
        </p:nvGrpSpPr>
        <p:grpSpPr>
          <a:xfrm>
            <a:off x="168000" y="1687026"/>
            <a:ext cx="4320000" cy="2930694"/>
            <a:chOff x="232335" y="1687026"/>
            <a:chExt cx="4320000" cy="2930694"/>
          </a:xfrm>
        </p:grpSpPr>
        <p:pic>
          <p:nvPicPr>
            <p:cNvPr id="9" name="Imagem 8" descr="Uma imagem contendo Desenho técnico&#10;&#10;Descrição gerada automaticamente">
              <a:extLst>
                <a:ext uri="{FF2B5EF4-FFF2-40B4-BE49-F238E27FC236}">
                  <a16:creationId xmlns:a16="http://schemas.microsoft.com/office/drawing/2014/main" id="{4BE690F1-3CAB-497A-8BAC-333204F20E1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157" y="1985265"/>
              <a:ext cx="4154356" cy="2476696"/>
            </a:xfrm>
            <a:prstGeom prst="rect">
              <a:avLst/>
            </a:prstGeom>
            <a:ln w="12700">
              <a:noFill/>
            </a:ln>
          </p:spPr>
        </p:pic>
        <p:sp>
          <p:nvSpPr>
            <p:cNvPr id="5" name="Retângulo 4">
              <a:extLst>
                <a:ext uri="{FF2B5EF4-FFF2-40B4-BE49-F238E27FC236}">
                  <a16:creationId xmlns:a16="http://schemas.microsoft.com/office/drawing/2014/main" id="{5D0846C5-2502-427E-BAB5-218BBAAFEC50}"/>
                </a:ext>
              </a:extLst>
            </p:cNvPr>
            <p:cNvSpPr/>
            <p:nvPr/>
          </p:nvSpPr>
          <p:spPr>
            <a:xfrm>
              <a:off x="232335" y="1687026"/>
              <a:ext cx="4320000" cy="288000"/>
            </a:xfrm>
            <a:prstGeom prst="rect">
              <a:avLst/>
            </a:prstGeom>
            <a:solidFill>
              <a:srgbClr val="B50130"/>
            </a:solid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CASE 1</a:t>
              </a:r>
              <a:endParaRPr lang="en-GB" dirty="0"/>
            </a:p>
          </p:txBody>
        </p:sp>
        <p:sp>
          <p:nvSpPr>
            <p:cNvPr id="15" name="Retângulo 14">
              <a:extLst>
                <a:ext uri="{FF2B5EF4-FFF2-40B4-BE49-F238E27FC236}">
                  <a16:creationId xmlns:a16="http://schemas.microsoft.com/office/drawing/2014/main" id="{C79D4995-3C55-4451-A405-482090A36652}"/>
                </a:ext>
              </a:extLst>
            </p:cNvPr>
            <p:cNvSpPr/>
            <p:nvPr/>
          </p:nvSpPr>
          <p:spPr>
            <a:xfrm>
              <a:off x="232335" y="1983200"/>
              <a:ext cx="4320000" cy="2634520"/>
            </a:xfrm>
            <a:prstGeom prst="rect">
              <a:avLst/>
            </a:prstGeom>
            <a:noFill/>
            <a:ln w="12700">
              <a:solidFill>
                <a:srgbClr val="B501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84111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NNOX">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Grill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ll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FX II - Product launch</Template>
  <TotalTime>809</TotalTime>
  <Words>2317</Words>
  <Application>Microsoft Office PowerPoint</Application>
  <PresentationFormat>Affichage à l'écran (16:9)</PresentationFormat>
  <Paragraphs>495</Paragraphs>
  <Slides>68</Slides>
  <Notes>32</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68</vt:i4>
      </vt:variant>
    </vt:vector>
  </HeadingPairs>
  <TitlesOfParts>
    <vt:vector size="75" baseType="lpstr">
      <vt:lpstr>Arial</vt:lpstr>
      <vt:lpstr>Calibri</vt:lpstr>
      <vt:lpstr>Franklin Gothic Medium</vt:lpstr>
      <vt:lpstr>Wingdings</vt:lpstr>
      <vt:lpstr>Wingdings 2</vt:lpstr>
      <vt:lpstr>LENNOX</vt:lpstr>
      <vt:lpstr>think-cell Slide</vt:lpstr>
      <vt:lpstr>    e-Baltic Installation Manual</vt:lpstr>
      <vt:lpstr>    e-Baltic Roof Curb installation</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    e-Baltic Rooftop installation</vt:lpstr>
      <vt:lpstr>e-Baltic</vt:lpstr>
      <vt:lpstr>e-Baltic</vt:lpstr>
      <vt:lpstr>e-Baltic</vt:lpstr>
      <vt:lpstr>e-Baltic</vt:lpstr>
      <vt:lpstr>e-Baltic</vt:lpstr>
      <vt:lpstr>e-Baltic</vt:lpstr>
      <vt:lpstr>e-Baltic</vt:lpstr>
      <vt:lpstr>e-Baltic</vt:lpstr>
      <vt:lpstr>e-Baltic</vt:lpstr>
      <vt:lpstr>e-Baltic</vt:lpstr>
      <vt:lpstr>e-Baltic</vt:lpstr>
      <vt:lpstr>e-Baltic</vt:lpstr>
      <vt:lpstr>e-Baltic</vt:lpstr>
      <vt:lpstr>    e-Baltic Rooftop wiring process</vt:lpstr>
      <vt:lpstr>e-Baltic</vt:lpstr>
      <vt:lpstr>e-Baltic</vt:lpstr>
      <vt:lpstr>e-Baltic</vt:lpstr>
      <vt:lpstr>e-Baltic</vt:lpstr>
      <vt:lpstr>e-Baltic</vt:lpstr>
      <vt:lpstr>e-Baltic</vt:lpstr>
      <vt:lpstr>e-Baltic</vt:lpstr>
      <vt:lpstr>e-Baltic</vt:lpstr>
      <vt:lpstr>e-Baltic</vt:lpstr>
      <vt:lpstr>e-Baltic</vt:lpstr>
      <vt:lpstr>    e-Baltic Ductwork installation</vt:lpstr>
      <vt:lpstr>e-Baltic</vt:lpstr>
      <vt:lpstr>e-Baltic</vt:lpstr>
      <vt:lpstr>e-Baltic</vt:lpstr>
      <vt:lpstr>e-Baltic</vt:lpstr>
      <vt:lpstr>e-Baltic</vt:lpstr>
      <vt:lpstr>    e-Baltic Start Up</vt:lpstr>
      <vt:lpstr>e-Baltic</vt:lpstr>
      <vt:lpstr>DISCLAIMER </vt:lpstr>
      <vt:lpstr>e-Baltic</vt:lpstr>
      <vt:lpstr>THANK YOU! </vt:lpstr>
    </vt:vector>
  </TitlesOfParts>
  <Company>LGL FRANCE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Diego Kalume</dc:creator>
  <cp:lastModifiedBy>Segaud, Elodie</cp:lastModifiedBy>
  <cp:revision>1559</cp:revision>
  <dcterms:created xsi:type="dcterms:W3CDTF">2019-11-26T13:10:48Z</dcterms:created>
  <dcterms:modified xsi:type="dcterms:W3CDTF">2021-11-08T08:07:23Z</dcterms:modified>
</cp:coreProperties>
</file>